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1"/>
  </p:notesMasterIdLst>
  <p:handoutMasterIdLst>
    <p:handoutMasterId r:id="rId12"/>
  </p:handoutMasterIdLst>
  <p:sldIdLst>
    <p:sldId id="256" r:id="rId5"/>
    <p:sldId id="257" r:id="rId6"/>
    <p:sldId id="439" r:id="rId7"/>
    <p:sldId id="438" r:id="rId8"/>
    <p:sldId id="434" r:id="rId9"/>
    <p:sldId id="433" r:id="rId1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8293" autoAdjust="0"/>
  </p:normalViewPr>
  <p:slideViewPr>
    <p:cSldViewPr>
      <p:cViewPr varScale="1">
        <p:scale>
          <a:sx n="124" d="100"/>
          <a:sy n="124" d="100"/>
        </p:scale>
        <p:origin x="53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3588A84-8961-4846-80AC-D44C1AC269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Espace réservé de la date 2">
            <a:extLst>
              <a:ext uri="{FF2B5EF4-FFF2-40B4-BE49-F238E27FC236}">
                <a16:creationId xmlns:a16="http://schemas.microsoft.com/office/drawing/2014/main" id="{56D8A4F7-4454-4017-9FAB-76767F77F5D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A267AE9-704B-4DC4-80D9-C915492BD473}" type="datetimeFigureOut">
              <a:rPr lang="en-US"/>
              <a:pPr>
                <a:defRPr/>
              </a:pPr>
              <a:t>10/25/2022</a:t>
            </a:fld>
            <a:endParaRPr lang="en-US"/>
          </a:p>
        </p:txBody>
      </p:sp>
      <p:sp>
        <p:nvSpPr>
          <p:cNvPr id="4" name="Espace réservé du pied de page 3">
            <a:extLst>
              <a:ext uri="{FF2B5EF4-FFF2-40B4-BE49-F238E27FC236}">
                <a16:creationId xmlns:a16="http://schemas.microsoft.com/office/drawing/2014/main" id="{59BCF485-CA7E-441B-B5DA-84D7E4B8842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Espace réservé du numéro de diapositive 4">
            <a:extLst>
              <a:ext uri="{FF2B5EF4-FFF2-40B4-BE49-F238E27FC236}">
                <a16:creationId xmlns:a16="http://schemas.microsoft.com/office/drawing/2014/main" id="{C64BA129-03B3-4571-BCE3-6FFEF798B4C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CB4763D-9613-461C-A30C-1B575591944E}"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E4A08-6A7F-411C-89A2-E35D232B07C0}" type="datetimeFigureOut">
              <a:rPr lang="en-US" smtClean="0"/>
              <a:t>10/25/2022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F3339-395B-4FB0-95B4-CAF1F29DAC59}" type="slidenum">
              <a:rPr lang="en-US" smtClean="0"/>
              <a:t>‹#›</a:t>
            </a:fld>
            <a:endParaRPr lang="en-US"/>
          </a:p>
        </p:txBody>
      </p:sp>
    </p:spTree>
    <p:extLst>
      <p:ext uri="{BB962C8B-B14F-4D97-AF65-F5344CB8AC3E}">
        <p14:creationId xmlns:p14="http://schemas.microsoft.com/office/powerpoint/2010/main" val="155611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Poll 4: Which aspects of capacity building towards supporting managers in their HR functions would you be interested in for your organization (multiple answers possible)?</a:t>
            </a:r>
          </a:p>
          <a:p>
            <a:endParaRPr lang="en-US" dirty="0"/>
          </a:p>
          <a:p>
            <a:r>
              <a:rPr lang="en-US" dirty="0"/>
              <a:t>-None</a:t>
            </a:r>
          </a:p>
          <a:p>
            <a:r>
              <a:rPr lang="en-US" dirty="0"/>
              <a:t>-Capacity building for HR department on developing internal capacity to support managers</a:t>
            </a:r>
          </a:p>
          <a:p>
            <a:r>
              <a:rPr lang="en-US" dirty="0"/>
              <a:t>-Capacity building for managers on strategic HR functions</a:t>
            </a:r>
          </a:p>
          <a:p>
            <a:r>
              <a:rPr lang="en-US" dirty="0"/>
              <a:t>-Capacity building for managers on administrative HR functions</a:t>
            </a:r>
          </a:p>
        </p:txBody>
      </p:sp>
      <p:sp>
        <p:nvSpPr>
          <p:cNvPr id="4" name="Slide Number Placeholder 3"/>
          <p:cNvSpPr>
            <a:spLocks noGrp="1"/>
          </p:cNvSpPr>
          <p:nvPr>
            <p:ph type="sldNum" sz="quarter" idx="5"/>
          </p:nvPr>
        </p:nvSpPr>
        <p:spPr/>
        <p:txBody>
          <a:bodyPr/>
          <a:lstStyle/>
          <a:p>
            <a:fld id="{201F3339-395B-4FB0-95B4-CAF1F29DAC59}" type="slidenum">
              <a:rPr lang="en-US" smtClean="0"/>
              <a:t>4</a:t>
            </a:fld>
            <a:endParaRPr lang="en-US"/>
          </a:p>
        </p:txBody>
      </p:sp>
    </p:spTree>
    <p:extLst>
      <p:ext uri="{BB962C8B-B14F-4D97-AF65-F5344CB8AC3E}">
        <p14:creationId xmlns:p14="http://schemas.microsoft.com/office/powerpoint/2010/main" val="330913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H" dirty="0"/>
              <a:t>HR AG </a:t>
            </a:r>
            <a:r>
              <a:rPr lang="fr-CH" dirty="0" err="1"/>
              <a:t>started</a:t>
            </a:r>
            <a:r>
              <a:rPr lang="fr-CH" dirty="0"/>
              <a:t> </a:t>
            </a:r>
            <a:r>
              <a:rPr lang="fr-CH" dirty="0" err="1"/>
              <a:t>work</a:t>
            </a:r>
            <a:r>
              <a:rPr lang="fr-CH" dirty="0"/>
              <a:t> on 2018 =&gt; </a:t>
            </a:r>
            <a:r>
              <a:rPr lang="fr-CH" dirty="0" err="1"/>
              <a:t>aim</a:t>
            </a:r>
            <a:r>
              <a:rPr lang="fr-CH" dirty="0"/>
              <a:t> to </a:t>
            </a:r>
            <a:r>
              <a:rPr lang="fr-CH" dirty="0" err="1"/>
              <a:t>promote</a:t>
            </a:r>
            <a:r>
              <a:rPr lang="fr-CH" dirty="0"/>
              <a:t> HRD as an </a:t>
            </a:r>
            <a:r>
              <a:rPr lang="fr-CH" dirty="0" err="1"/>
              <a:t>integral</a:t>
            </a:r>
            <a:r>
              <a:rPr lang="fr-CH" dirty="0"/>
              <a:t> part of good business practices in </a:t>
            </a:r>
            <a:r>
              <a:rPr lang="fr-CH" dirty="0" err="1"/>
              <a:t>MFIs</a:t>
            </a:r>
            <a:r>
              <a:rPr lang="en-US" dirty="0"/>
              <a:t> =&gt; convinced that this is a critical success factor for financial institutions to remain competitive and deliver on their (social) objectives.</a:t>
            </a:r>
          </a:p>
          <a:p>
            <a:pPr marL="171450" indent="-171450">
              <a:buFont typeface="Arial" panose="020B0604020202020204" pitchFamily="34" charset="0"/>
              <a:buChar char="•"/>
            </a:pPr>
            <a:r>
              <a:rPr lang="en-US" dirty="0"/>
              <a:t>Lack of recent global data on HR management practices =&gt; launched large-scale global survey to map out the landscape of HR management practices and to shed some light into the relationship between those and MFI performance (data of 195 MFI across 56 countries used to draw landscape)</a:t>
            </a:r>
          </a:p>
          <a:p>
            <a:pPr marL="171450" indent="-171450">
              <a:buFont typeface="Arial" panose="020B0604020202020204" pitchFamily="34" charset="0"/>
              <a:buChar char="•"/>
            </a:pPr>
            <a:r>
              <a:rPr lang="en-US" dirty="0"/>
              <a:t>Concept underlying the analysis was the journey of an employee in any organization =&gt; talent management life cycle starting even before recruitment, over onboarding, performance management… development… succession planning… exit =&gt; INTERESTING RESULT: reliance on supervisors</a:t>
            </a:r>
          </a:p>
          <a:p>
            <a:pPr marL="171450" indent="-171450">
              <a:buFont typeface="Arial" panose="020B0604020202020204" pitchFamily="34" charset="0"/>
              <a:buChar char="•"/>
            </a:pPr>
            <a:endParaRPr lang="en-US" dirty="0"/>
          </a:p>
          <a:p>
            <a:endParaRPr lang="fr-CH" dirty="0"/>
          </a:p>
        </p:txBody>
      </p:sp>
      <p:sp>
        <p:nvSpPr>
          <p:cNvPr id="4" name="Slide Number Placeholder 3"/>
          <p:cNvSpPr>
            <a:spLocks noGrp="1"/>
          </p:cNvSpPr>
          <p:nvPr>
            <p:ph type="sldNum" sz="quarter" idx="5"/>
          </p:nvPr>
        </p:nvSpPr>
        <p:spPr/>
        <p:txBody>
          <a:bodyPr/>
          <a:lstStyle/>
          <a:p>
            <a:fld id="{201F3339-395B-4FB0-95B4-CAF1F29DAC59}" type="slidenum">
              <a:rPr lang="en-US" smtClean="0"/>
              <a:t>5</a:t>
            </a:fld>
            <a:endParaRPr lang="en-US"/>
          </a:p>
        </p:txBody>
      </p:sp>
    </p:spTree>
    <p:extLst>
      <p:ext uri="{BB962C8B-B14F-4D97-AF65-F5344CB8AC3E}">
        <p14:creationId xmlns:p14="http://schemas.microsoft.com/office/powerpoint/2010/main" val="126018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EF19-ED1B-4216-B316-55C9CAEBD8D2}"/>
              </a:ext>
            </a:extLst>
          </p:cNvPr>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C5398D-4DC3-4B3D-95E0-EC13F5B6247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42919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3EFA-ED54-4B2E-BB8A-BDDA7DA9A3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BD114F-4288-4BA1-9AF0-F9070BC8A2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0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56DF8-9592-4CFA-A43F-A6ABB2FD4E74}"/>
              </a:ext>
            </a:extLst>
          </p:cNvPr>
          <p:cNvSpPr>
            <a:spLocks noGrp="1"/>
          </p:cNvSpPr>
          <p:nvPr>
            <p:ph type="title" orient="vert"/>
          </p:nvPr>
        </p:nvSpPr>
        <p:spPr>
          <a:xfrm>
            <a:off x="6591300" y="152400"/>
            <a:ext cx="2019300" cy="59436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2BBFA6-7FAF-4148-B3A4-20AAF6BDA43F}"/>
              </a:ext>
            </a:extLst>
          </p:cNvPr>
          <p:cNvSpPr>
            <a:spLocks noGrp="1"/>
          </p:cNvSpPr>
          <p:nvPr>
            <p:ph type="body" orient="vert" idx="1"/>
          </p:nvPr>
        </p:nvSpPr>
        <p:spPr>
          <a:xfrm>
            <a:off x="533400" y="152400"/>
            <a:ext cx="59055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896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1A09-F716-4FD2-BEF0-FACA1A9101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3AA1B6-10FC-4C64-9D46-1E5A297B0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657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B2A0-E7FB-45FA-AEA6-BDA92668F26B}"/>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817E77-6D45-427C-9F59-03812FDA42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37161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174D-F534-420A-9AE1-71F15C0A17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1DB28C-AD76-4C9F-965A-02DDED5C5A2B}"/>
              </a:ext>
            </a:extLst>
          </p:cNvPr>
          <p:cNvSpPr>
            <a:spLocks noGrp="1"/>
          </p:cNvSpPr>
          <p:nvPr>
            <p:ph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E49EFE-3DDF-49D8-A4F2-CC4B6FF52853}"/>
              </a:ext>
            </a:extLst>
          </p:cNvPr>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249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2F60B-6F47-4E6D-BA6F-6221B2E5968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6C3EF6-9A36-4DD6-83F5-E0F8D843969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BF1F0-EADB-48C9-BECC-7A76D951254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9A29B8-B1BE-42D7-8096-56DAE2BE06C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02CFA-44B9-43E4-8A3F-9A99F18146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39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B22F-34EC-4CA8-AE46-A66169EDBCC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4373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04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3FB2-436D-400A-87C4-3BF05D9E7224}"/>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A8E478-A16B-41A0-923C-F2143F1909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503195-67DC-4BE9-8B45-518EB402D3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4320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195B-2500-455A-8B99-599272A9863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B1E6A2-FEB5-44F9-B117-18F6784CC1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8C30CCD-444E-4A4C-BD51-C617808EA6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8949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63" name="Rectangle 15">
            <a:extLst>
              <a:ext uri="{FF2B5EF4-FFF2-40B4-BE49-F238E27FC236}">
                <a16:creationId xmlns:a16="http://schemas.microsoft.com/office/drawing/2014/main" id="{37CA6AE7-1D5D-41FD-8575-D6062DB54840}"/>
              </a:ext>
            </a:extLst>
          </p:cNvPr>
          <p:cNvSpPr>
            <a:spLocks noChangeArrowheads="1"/>
          </p:cNvSpPr>
          <p:nvPr/>
        </p:nvSpPr>
        <p:spPr bwMode="auto">
          <a:xfrm>
            <a:off x="0" y="6484938"/>
            <a:ext cx="9144000" cy="381000"/>
          </a:xfrm>
          <a:prstGeom prst="rect">
            <a:avLst/>
          </a:prstGeom>
          <a:solidFill>
            <a:srgbClr val="E44A08"/>
          </a:solidFill>
          <a:ln w="9525">
            <a:noFill/>
            <a:miter lim="800000"/>
            <a:headEnd/>
            <a:tailEnd/>
          </a:ln>
          <a:effectLst/>
        </p:spPr>
        <p:txBody>
          <a:bodyPr wrap="none" anchor="ctr"/>
          <a:lstStyle/>
          <a:p>
            <a:pPr>
              <a:defRPr/>
            </a:pPr>
            <a:endParaRPr lang="fr-FR">
              <a:latin typeface="Arial" charset="0"/>
              <a:cs typeface="Arial" charset="0"/>
            </a:endParaRPr>
          </a:p>
        </p:txBody>
      </p:sp>
      <p:sp>
        <p:nvSpPr>
          <p:cNvPr id="24579" name="Rectangle 3">
            <a:extLst>
              <a:ext uri="{FF2B5EF4-FFF2-40B4-BE49-F238E27FC236}">
                <a16:creationId xmlns:a16="http://schemas.microsoft.com/office/drawing/2014/main" id="{D848A01A-2D43-42C1-A7B0-818B4596F601}"/>
              </a:ext>
            </a:extLst>
          </p:cNvPr>
          <p:cNvSpPr>
            <a:spLocks noGrp="1" noChangeArrowheads="1"/>
          </p:cNvSpPr>
          <p:nvPr>
            <p:ph type="title"/>
          </p:nvPr>
        </p:nvSpPr>
        <p:spPr bwMode="auto">
          <a:xfrm>
            <a:off x="533400" y="152400"/>
            <a:ext cx="639603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fr-FR" altLang="en-US"/>
          </a:p>
        </p:txBody>
      </p:sp>
      <p:sp>
        <p:nvSpPr>
          <p:cNvPr id="24580" name="Rectangle 4">
            <a:extLst>
              <a:ext uri="{FF2B5EF4-FFF2-40B4-BE49-F238E27FC236}">
                <a16:creationId xmlns:a16="http://schemas.microsoft.com/office/drawing/2014/main" id="{BCE3A265-2E55-422E-A83B-FF5F49850CDB}"/>
              </a:ext>
            </a:extLst>
          </p:cNvPr>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fr-FR" altLang="en-US"/>
          </a:p>
        </p:txBody>
      </p:sp>
      <p:sp>
        <p:nvSpPr>
          <p:cNvPr id="53256" name="Rectangle 8">
            <a:extLst>
              <a:ext uri="{FF2B5EF4-FFF2-40B4-BE49-F238E27FC236}">
                <a16:creationId xmlns:a16="http://schemas.microsoft.com/office/drawing/2014/main" id="{26730D2C-DDBA-43D0-8144-FE57D8269DF9}"/>
              </a:ext>
            </a:extLst>
          </p:cNvPr>
          <p:cNvSpPr>
            <a:spLocks noChangeArrowheads="1"/>
          </p:cNvSpPr>
          <p:nvPr/>
        </p:nvSpPr>
        <p:spPr bwMode="auto">
          <a:xfrm>
            <a:off x="222250" y="6559550"/>
            <a:ext cx="2879725" cy="215900"/>
          </a:xfrm>
          <a:prstGeom prst="rect">
            <a:avLst/>
          </a:prstGeom>
          <a:noFill/>
          <a:ln w="9525">
            <a:noFill/>
            <a:miter lim="800000"/>
            <a:headEnd/>
            <a:tailEnd/>
          </a:ln>
          <a:effectLst/>
        </p:spPr>
        <p:txBody>
          <a:bodyPr wrap="none" anchor="ctr"/>
          <a:lstStyle/>
          <a:p>
            <a:pPr>
              <a:defRPr/>
            </a:pPr>
            <a:r>
              <a:rPr lang="fr-CH" sz="1200" b="1">
                <a:solidFill>
                  <a:schemeClr val="bg1"/>
                </a:solidFill>
                <a:latin typeface="Arial" charset="0"/>
                <a:cs typeface="Arial" charset="0"/>
              </a:rPr>
              <a:t>contact@microfinance-platform.eu</a:t>
            </a:r>
            <a:endParaRPr lang="fr-FR" sz="1200" b="1">
              <a:solidFill>
                <a:srgbClr val="5F5F5F"/>
              </a:solidFill>
              <a:latin typeface="Arial" charset="0"/>
              <a:cs typeface="Arial" charset="0"/>
            </a:endParaRPr>
          </a:p>
        </p:txBody>
      </p:sp>
      <p:sp>
        <p:nvSpPr>
          <p:cNvPr id="53261" name="Line 13">
            <a:extLst>
              <a:ext uri="{FF2B5EF4-FFF2-40B4-BE49-F238E27FC236}">
                <a16:creationId xmlns:a16="http://schemas.microsoft.com/office/drawing/2014/main" id="{4CD471D0-7188-47D2-8290-4B022154147B}"/>
              </a:ext>
            </a:extLst>
          </p:cNvPr>
          <p:cNvSpPr>
            <a:spLocks noChangeShapeType="1"/>
          </p:cNvSpPr>
          <p:nvPr/>
        </p:nvSpPr>
        <p:spPr bwMode="auto">
          <a:xfrm>
            <a:off x="0" y="1219200"/>
            <a:ext cx="9144000" cy="0"/>
          </a:xfrm>
          <a:prstGeom prst="line">
            <a:avLst/>
          </a:prstGeom>
          <a:noFill/>
          <a:ln w="9525">
            <a:solidFill>
              <a:schemeClr val="tx1"/>
            </a:solidFill>
            <a:prstDash val="sysDot"/>
            <a:round/>
            <a:headEnd/>
            <a:tailEnd/>
          </a:ln>
          <a:effectLst/>
        </p:spPr>
        <p:txBody>
          <a:bodyPr wrap="none" anchor="ctr"/>
          <a:lstStyle/>
          <a:p>
            <a:pPr>
              <a:defRPr/>
            </a:pPr>
            <a:endParaRPr lang="fr-FR">
              <a:latin typeface="Arial" charset="0"/>
              <a:cs typeface="Arial" charset="0"/>
            </a:endParaRPr>
          </a:p>
        </p:txBody>
      </p:sp>
      <p:pic>
        <p:nvPicPr>
          <p:cNvPr id="24583" name="Picture 17" descr="emp_logo_cmyk">
            <a:extLst>
              <a:ext uri="{FF2B5EF4-FFF2-40B4-BE49-F238E27FC236}">
                <a16:creationId xmlns:a16="http://schemas.microsoft.com/office/drawing/2014/main" id="{E123738F-D7F9-4B6A-A2C8-62F0651113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 y="265113"/>
            <a:ext cx="18494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6" name="Rectangle 18">
            <a:extLst>
              <a:ext uri="{FF2B5EF4-FFF2-40B4-BE49-F238E27FC236}">
                <a16:creationId xmlns:a16="http://schemas.microsoft.com/office/drawing/2014/main" id="{4814F4AF-FADA-4C21-87F4-C753E8B59BD2}"/>
              </a:ext>
            </a:extLst>
          </p:cNvPr>
          <p:cNvSpPr>
            <a:spLocks noChangeArrowheads="1"/>
          </p:cNvSpPr>
          <p:nvPr/>
        </p:nvSpPr>
        <p:spPr bwMode="auto">
          <a:xfrm>
            <a:off x="6669088" y="6559550"/>
            <a:ext cx="2879725" cy="215900"/>
          </a:xfrm>
          <a:prstGeom prst="rect">
            <a:avLst/>
          </a:prstGeom>
          <a:noFill/>
          <a:ln w="9525">
            <a:noFill/>
            <a:miter lim="800000"/>
            <a:headEnd/>
            <a:tailEnd/>
          </a:ln>
          <a:effectLst/>
        </p:spPr>
        <p:txBody>
          <a:bodyPr wrap="none" anchor="ctr"/>
          <a:lstStyle/>
          <a:p>
            <a:pPr>
              <a:defRPr/>
            </a:pPr>
            <a:r>
              <a:rPr lang="fr-CH" sz="1200" b="1">
                <a:solidFill>
                  <a:schemeClr val="bg1"/>
                </a:solidFill>
                <a:latin typeface="Arial" charset="0"/>
                <a:cs typeface="Arial" charset="0"/>
              </a:rPr>
              <a:t>www.microfinance-platform.eu</a:t>
            </a:r>
            <a:endParaRPr lang="fr-FR" sz="1000" b="1">
              <a:solidFill>
                <a:srgbClr val="5F5F5F"/>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447675" indent="-447675" algn="l" rtl="0" eaLnBrk="1" fontAlgn="base" hangingPunct="1">
        <a:spcBef>
          <a:spcPct val="20000"/>
        </a:spcBef>
        <a:spcAft>
          <a:spcPct val="0"/>
        </a:spcAft>
        <a:buClr>
          <a:srgbClr val="FF3300"/>
        </a:buClr>
        <a:buFont typeface="Wingdings" panose="05000000000000000000" pitchFamily="2" charset="2"/>
        <a:buChar char="n"/>
        <a:defRPr sz="3200" kern="1200">
          <a:solidFill>
            <a:schemeClr val="tx1"/>
          </a:solidFill>
          <a:latin typeface="+mn-lt"/>
          <a:ea typeface="+mn-ea"/>
          <a:cs typeface="+mn-cs"/>
        </a:defRPr>
      </a:lvl1pPr>
      <a:lvl2pPr marL="889000" indent="-439738" algn="l" rtl="0" eaLnBrk="1" fontAlgn="base" hangingPunct="1">
        <a:spcBef>
          <a:spcPct val="20000"/>
        </a:spcBef>
        <a:spcAft>
          <a:spcPct val="0"/>
        </a:spcAft>
        <a:buClr>
          <a:srgbClr val="FF3300"/>
        </a:buClr>
        <a:buFont typeface="Wingdings" panose="05000000000000000000" pitchFamily="2" charset="2"/>
        <a:buChar char="¡"/>
        <a:defRPr sz="2800" kern="1200">
          <a:solidFill>
            <a:schemeClr val="tx1"/>
          </a:solidFill>
          <a:latin typeface="+mn-lt"/>
          <a:ea typeface="+mn-ea"/>
          <a:cs typeface="+mn-cs"/>
        </a:defRPr>
      </a:lvl2pPr>
      <a:lvl3pPr marL="1293813" indent="-403225" algn="l" rtl="0" eaLnBrk="1" fontAlgn="base" hangingPunct="1">
        <a:spcBef>
          <a:spcPct val="20000"/>
        </a:spcBef>
        <a:spcAft>
          <a:spcPct val="0"/>
        </a:spcAft>
        <a:buClr>
          <a:srgbClr val="FF3300"/>
        </a:buClr>
        <a:buFont typeface="Wingdings" panose="05000000000000000000" pitchFamily="2" charset="2"/>
        <a:buChar char="n"/>
        <a:defRPr sz="2400" kern="1200">
          <a:solidFill>
            <a:schemeClr val="tx1"/>
          </a:solidFill>
          <a:latin typeface="+mn-lt"/>
          <a:ea typeface="+mn-ea"/>
          <a:cs typeface="+mn-cs"/>
        </a:defRPr>
      </a:lvl3pPr>
      <a:lvl4pPr marL="1681163" indent="-385763" algn="l" rtl="0" eaLnBrk="1" fontAlgn="base" hangingPunct="1">
        <a:spcBef>
          <a:spcPct val="20000"/>
        </a:spcBef>
        <a:spcAft>
          <a:spcPct val="0"/>
        </a:spcAft>
        <a:buClr>
          <a:srgbClr val="FF3300"/>
        </a:buClr>
        <a:buFont typeface="Wingdings" panose="05000000000000000000" pitchFamily="2" charset="2"/>
        <a:buChar char="¡"/>
        <a:defRPr sz="2000" kern="1200">
          <a:solidFill>
            <a:schemeClr val="tx1"/>
          </a:solidFill>
          <a:latin typeface="+mn-lt"/>
          <a:ea typeface="+mn-ea"/>
          <a:cs typeface="+mn-cs"/>
        </a:defRPr>
      </a:lvl4pPr>
      <a:lvl5pPr marL="2070100" indent="-387350" algn="l" rtl="0" eaLnBrk="1" fontAlgn="base" hangingPunct="1">
        <a:spcBef>
          <a:spcPct val="20000"/>
        </a:spcBef>
        <a:spcAft>
          <a:spcPct val="0"/>
        </a:spcAft>
        <a:buClr>
          <a:srgbClr val="FF3300"/>
        </a:buClr>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erise-sptf.org/download-the-manua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e-mfp.eu/sites/default/files/news2021/e-MFP_Human%20publication-v9_30.08.pdf" TargetMode="External"/><Relationship Id="rId5" Type="http://schemas.openxmlformats.org/officeDocument/2006/relationships/hyperlink" Target="https://www.e-mfp.eu/human-resources-action-group"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D394EC1E-95E0-46CC-A380-318FC4BBD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897" y="260648"/>
            <a:ext cx="2466583" cy="648072"/>
          </a:xfrm>
          <a:prstGeom prst="rect">
            <a:avLst/>
          </a:prstGeom>
        </p:spPr>
      </p:pic>
      <p:pic>
        <p:nvPicPr>
          <p:cNvPr id="5" name="Picture 4" descr="Graphical user interface, text&#10;&#10;Description automatically generated with medium confidence">
            <a:extLst>
              <a:ext uri="{FF2B5EF4-FFF2-40B4-BE49-F238E27FC236}">
                <a16:creationId xmlns:a16="http://schemas.microsoft.com/office/drawing/2014/main" id="{E0AC681C-B9B2-BBD4-3E55-DED76B2B0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525629" cy="50009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6A61-391D-4FAF-A3F1-A4B84E183DCF}"/>
              </a:ext>
            </a:extLst>
          </p:cNvPr>
          <p:cNvSpPr>
            <a:spLocks noGrp="1"/>
          </p:cNvSpPr>
          <p:nvPr>
            <p:ph type="ctrTitle"/>
          </p:nvPr>
        </p:nvSpPr>
        <p:spPr>
          <a:xfrm>
            <a:off x="1143000" y="980728"/>
            <a:ext cx="6858000" cy="938485"/>
          </a:xfrm>
        </p:spPr>
        <p:txBody>
          <a:bodyPr/>
          <a:lstStyle/>
          <a:p>
            <a:r>
              <a:rPr lang="en-US" sz="4000" dirty="0"/>
              <a:t>Agenda</a:t>
            </a:r>
          </a:p>
        </p:txBody>
      </p:sp>
      <p:sp>
        <p:nvSpPr>
          <p:cNvPr id="3" name="Subtitle 2">
            <a:extLst>
              <a:ext uri="{FF2B5EF4-FFF2-40B4-BE49-F238E27FC236}">
                <a16:creationId xmlns:a16="http://schemas.microsoft.com/office/drawing/2014/main" id="{48696E7A-8FED-4F49-9320-AA8C953B91CC}"/>
              </a:ext>
            </a:extLst>
          </p:cNvPr>
          <p:cNvSpPr>
            <a:spLocks noGrp="1"/>
          </p:cNvSpPr>
          <p:nvPr>
            <p:ph type="subTitle" idx="1"/>
          </p:nvPr>
        </p:nvSpPr>
        <p:spPr>
          <a:xfrm>
            <a:off x="1166664" y="2056482"/>
            <a:ext cx="7389440" cy="1509787"/>
          </a:xfrm>
        </p:spPr>
        <p:txBody>
          <a:bodyPr/>
          <a:lstStyle/>
          <a:p>
            <a:pPr marL="342900" indent="-342900" algn="l">
              <a:buFont typeface="Arial" panose="020B0604020202020204" pitchFamily="34" charset="0"/>
              <a:buChar char="•"/>
            </a:pPr>
            <a:r>
              <a:rPr lang="en-US" dirty="0"/>
              <a:t>Introduction with Cara S. Forster (SPTF)</a:t>
            </a:r>
          </a:p>
          <a:p>
            <a:pPr marL="342900" indent="-342900" algn="l">
              <a:buFont typeface="Arial" panose="020B0604020202020204" pitchFamily="34" charset="0"/>
              <a:buChar char="•"/>
            </a:pPr>
            <a:r>
              <a:rPr lang="en-US" dirty="0"/>
              <a:t>Presentation from Core Woman</a:t>
            </a:r>
          </a:p>
          <a:p>
            <a:pPr marL="342900" indent="-342900" algn="l">
              <a:buFont typeface="Arial" panose="020B0604020202020204" pitchFamily="34" charset="0"/>
              <a:buChar char="•"/>
            </a:pPr>
            <a:r>
              <a:rPr lang="en-US" dirty="0"/>
              <a:t>Question and Answer</a:t>
            </a:r>
          </a:p>
          <a:p>
            <a:pPr marL="342900" indent="-342900" algn="l">
              <a:buFont typeface="Arial" panose="020B0604020202020204" pitchFamily="34" charset="0"/>
              <a:buChar char="•"/>
            </a:pPr>
            <a:r>
              <a:rPr lang="en-US" dirty="0"/>
              <a:t>Presentation from Friendship Bridge</a:t>
            </a:r>
          </a:p>
          <a:p>
            <a:pPr marL="342900" indent="-342900" algn="l">
              <a:buFont typeface="Arial" panose="020B0604020202020204" pitchFamily="34" charset="0"/>
              <a:buChar char="•"/>
            </a:pPr>
            <a:r>
              <a:rPr lang="en-US" dirty="0"/>
              <a:t>Question and Answer</a:t>
            </a:r>
          </a:p>
          <a:p>
            <a:pPr algn="l"/>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3A647955-66F6-4DCE-B01E-6C416E2A7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897" y="260648"/>
            <a:ext cx="2466583" cy="648072"/>
          </a:xfrm>
          <a:prstGeom prst="rect">
            <a:avLst/>
          </a:prstGeom>
        </p:spPr>
      </p:pic>
      <p:sp>
        <p:nvSpPr>
          <p:cNvPr id="4" name="Subtitle 2">
            <a:extLst>
              <a:ext uri="{FF2B5EF4-FFF2-40B4-BE49-F238E27FC236}">
                <a16:creationId xmlns:a16="http://schemas.microsoft.com/office/drawing/2014/main" id="{3C2A256B-6E8D-07FB-F8EC-A942F7C879EE}"/>
              </a:ext>
            </a:extLst>
          </p:cNvPr>
          <p:cNvSpPr txBox="1">
            <a:spLocks/>
          </p:cNvSpPr>
          <p:nvPr/>
        </p:nvSpPr>
        <p:spPr bwMode="auto">
          <a:xfrm>
            <a:off x="1132946" y="4365104"/>
            <a:ext cx="7255478" cy="15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FF3300"/>
              </a:buClr>
              <a:buFont typeface="Wingdings" panose="05000000000000000000" pitchFamily="2" charset="2"/>
              <a:buNone/>
              <a:defRPr sz="2400" kern="1200">
                <a:solidFill>
                  <a:schemeClr val="tx1"/>
                </a:solidFill>
                <a:latin typeface="+mn-lt"/>
                <a:ea typeface="+mn-ea"/>
                <a:cs typeface="+mn-cs"/>
              </a:defRPr>
            </a:lvl1pPr>
            <a:lvl2pPr marL="457200" indent="0" algn="ctr" rtl="0" eaLnBrk="1" fontAlgn="base" hangingPunct="1">
              <a:spcBef>
                <a:spcPct val="20000"/>
              </a:spcBef>
              <a:spcAft>
                <a:spcPct val="0"/>
              </a:spcAft>
              <a:buClr>
                <a:srgbClr val="FF3300"/>
              </a:buClr>
              <a:buFont typeface="Wingdings" panose="05000000000000000000" pitchFamily="2" charset="2"/>
              <a:buNone/>
              <a:defRPr sz="2000" kern="1200">
                <a:solidFill>
                  <a:schemeClr val="tx1"/>
                </a:solidFill>
                <a:latin typeface="+mn-lt"/>
                <a:ea typeface="+mn-ea"/>
                <a:cs typeface="+mn-cs"/>
              </a:defRPr>
            </a:lvl2pPr>
            <a:lvl3pPr marL="914400" indent="0" algn="ctr" rtl="0" eaLnBrk="1" fontAlgn="base" hangingPunct="1">
              <a:spcBef>
                <a:spcPct val="20000"/>
              </a:spcBef>
              <a:spcAft>
                <a:spcPct val="0"/>
              </a:spcAft>
              <a:buClr>
                <a:srgbClr val="FF3300"/>
              </a:buClr>
              <a:buFont typeface="Wingdings" panose="05000000000000000000" pitchFamily="2" charset="2"/>
              <a:buNone/>
              <a:defRPr sz="1800" kern="1200">
                <a:solidFill>
                  <a:schemeClr val="tx1"/>
                </a:solidFill>
                <a:latin typeface="+mn-lt"/>
                <a:ea typeface="+mn-ea"/>
                <a:cs typeface="+mn-cs"/>
              </a:defRPr>
            </a:lvl3pPr>
            <a:lvl4pPr marL="1371600" indent="0" algn="ctr" rtl="0" eaLnBrk="1" fontAlgn="base" hangingPunct="1">
              <a:spcBef>
                <a:spcPct val="20000"/>
              </a:spcBef>
              <a:spcAft>
                <a:spcPct val="0"/>
              </a:spcAft>
              <a:buClr>
                <a:srgbClr val="FF3300"/>
              </a:buClr>
              <a:buFont typeface="Wingdings" panose="05000000000000000000" pitchFamily="2" charset="2"/>
              <a:buNone/>
              <a:defRPr sz="1600" kern="1200">
                <a:solidFill>
                  <a:schemeClr val="tx1"/>
                </a:solidFill>
                <a:latin typeface="+mn-lt"/>
                <a:ea typeface="+mn-ea"/>
                <a:cs typeface="+mn-cs"/>
              </a:defRPr>
            </a:lvl4pPr>
            <a:lvl5pPr marL="1828800" indent="0" algn="ctr" rtl="0" eaLnBrk="1" fontAlgn="base" hangingPunct="1">
              <a:spcBef>
                <a:spcPct val="20000"/>
              </a:spcBef>
              <a:spcAft>
                <a:spcPct val="0"/>
              </a:spcAft>
              <a:buClr>
                <a:srgbClr val="FF3300"/>
              </a:buClr>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u="sng" dirty="0"/>
              <a:t>Panelists: </a:t>
            </a:r>
          </a:p>
          <a:p>
            <a:pPr marL="342900" indent="-342900" algn="l">
              <a:buFont typeface="Arial" panose="020B0604020202020204" pitchFamily="34" charset="0"/>
              <a:buChar char="•"/>
            </a:pPr>
            <a:r>
              <a:rPr lang="en-US" dirty="0"/>
              <a:t>Susana Martinez-Restrepo, PhD, Core Woman (United States / Colombia)</a:t>
            </a:r>
          </a:p>
          <a:p>
            <a:pPr marL="342900" indent="-342900" algn="l">
              <a:buFont typeface="Arial" panose="020B0604020202020204" pitchFamily="34" charset="0"/>
              <a:buChar char="•"/>
            </a:pPr>
            <a:r>
              <a:rPr lang="en-US" dirty="0"/>
              <a:t>Caitlin Scott, Friendship Bridge (United States)</a:t>
            </a:r>
          </a:p>
          <a:p>
            <a:pPr marL="342900" indent="-342900" algn="l">
              <a:buFont typeface="Arial" panose="020B0604020202020204" pitchFamily="34" charset="0"/>
              <a:buChar char="•"/>
            </a:pPr>
            <a:r>
              <a:rPr lang="en-US" dirty="0"/>
              <a:t>Victor Contreras, Friendship Bridge (Guatemala)</a:t>
            </a:r>
          </a:p>
          <a:p>
            <a:endParaRPr lang="en-US" dirty="0"/>
          </a:p>
          <a:p>
            <a:endParaRPr lang="en-US" dirty="0"/>
          </a:p>
        </p:txBody>
      </p:sp>
    </p:spTree>
    <p:extLst>
      <p:ext uri="{BB962C8B-B14F-4D97-AF65-F5344CB8AC3E}">
        <p14:creationId xmlns:p14="http://schemas.microsoft.com/office/powerpoint/2010/main" val="304256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3A647955-66F6-4DCE-B01E-6C416E2A7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897" y="260648"/>
            <a:ext cx="2466583" cy="648072"/>
          </a:xfrm>
          <a:prstGeom prst="rect">
            <a:avLst/>
          </a:prstGeom>
        </p:spPr>
      </p:pic>
      <p:pic>
        <p:nvPicPr>
          <p:cNvPr id="6" name="Picture 5">
            <a:extLst>
              <a:ext uri="{FF2B5EF4-FFF2-40B4-BE49-F238E27FC236}">
                <a16:creationId xmlns:a16="http://schemas.microsoft.com/office/drawing/2014/main" id="{9B0942BE-B5C3-466F-BD48-2972B1789635}"/>
              </a:ext>
            </a:extLst>
          </p:cNvPr>
          <p:cNvPicPr>
            <a:picLocks noChangeAspect="1"/>
          </p:cNvPicPr>
          <p:nvPr/>
        </p:nvPicPr>
        <p:blipFill>
          <a:blip r:embed="rId3"/>
          <a:stretch>
            <a:fillRect/>
          </a:stretch>
        </p:blipFill>
        <p:spPr>
          <a:xfrm>
            <a:off x="261462" y="2196147"/>
            <a:ext cx="2446700" cy="3374359"/>
          </a:xfrm>
          <a:prstGeom prst="rect">
            <a:avLst/>
          </a:prstGeom>
        </p:spPr>
      </p:pic>
      <p:pic>
        <p:nvPicPr>
          <p:cNvPr id="11" name="Picture 10">
            <a:extLst>
              <a:ext uri="{FF2B5EF4-FFF2-40B4-BE49-F238E27FC236}">
                <a16:creationId xmlns:a16="http://schemas.microsoft.com/office/drawing/2014/main" id="{D4743106-1121-DA3B-FE29-21F8F50F1347}"/>
              </a:ext>
            </a:extLst>
          </p:cNvPr>
          <p:cNvPicPr>
            <a:picLocks noChangeAspect="1"/>
          </p:cNvPicPr>
          <p:nvPr/>
        </p:nvPicPr>
        <p:blipFill rotWithShape="1">
          <a:blip r:embed="rId4"/>
          <a:srcRect l="4562" t="5900" r="61030" b="50000"/>
          <a:stretch/>
        </p:blipFill>
        <p:spPr>
          <a:xfrm>
            <a:off x="3131840" y="1268760"/>
            <a:ext cx="5184576" cy="5099432"/>
          </a:xfrm>
          <a:prstGeom prst="rect">
            <a:avLst/>
          </a:prstGeom>
        </p:spPr>
      </p:pic>
    </p:spTree>
    <p:extLst>
      <p:ext uri="{BB962C8B-B14F-4D97-AF65-F5344CB8AC3E}">
        <p14:creationId xmlns:p14="http://schemas.microsoft.com/office/powerpoint/2010/main" val="260112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6A61-391D-4FAF-A3F1-A4B84E183DCF}"/>
              </a:ext>
            </a:extLst>
          </p:cNvPr>
          <p:cNvSpPr>
            <a:spLocks noGrp="1"/>
          </p:cNvSpPr>
          <p:nvPr>
            <p:ph type="ctrTitle"/>
          </p:nvPr>
        </p:nvSpPr>
        <p:spPr>
          <a:xfrm>
            <a:off x="1143000" y="2636912"/>
            <a:ext cx="6858000" cy="1080120"/>
          </a:xfrm>
        </p:spPr>
        <p:txBody>
          <a:bodyPr/>
          <a:lstStyle/>
          <a:p>
            <a:r>
              <a:rPr lang="en-US" sz="4000" u="sng" dirty="0"/>
              <a:t>Q&amp;A</a:t>
            </a:r>
            <a:br>
              <a:rPr lang="en-US" sz="4000" u="sng" dirty="0"/>
            </a:br>
            <a:endParaRPr lang="en-US" sz="2400" dirty="0"/>
          </a:p>
        </p:txBody>
      </p:sp>
      <p:pic>
        <p:nvPicPr>
          <p:cNvPr id="5" name="Picture 4" descr="Graphical user interface, application&#10;&#10;Description automatically generated">
            <a:extLst>
              <a:ext uri="{FF2B5EF4-FFF2-40B4-BE49-F238E27FC236}">
                <a16:creationId xmlns:a16="http://schemas.microsoft.com/office/drawing/2014/main" id="{3A647955-66F6-4DCE-B01E-6C416E2A7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897" y="260648"/>
            <a:ext cx="2466583" cy="648072"/>
          </a:xfrm>
          <a:prstGeom prst="rect">
            <a:avLst/>
          </a:prstGeom>
        </p:spPr>
      </p:pic>
    </p:spTree>
    <p:extLst>
      <p:ext uri="{BB962C8B-B14F-4D97-AF65-F5344CB8AC3E}">
        <p14:creationId xmlns:p14="http://schemas.microsoft.com/office/powerpoint/2010/main" val="223956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06A61-391D-4FAF-A3F1-A4B84E183DCF}"/>
              </a:ext>
            </a:extLst>
          </p:cNvPr>
          <p:cNvSpPr>
            <a:spLocks noGrp="1"/>
          </p:cNvSpPr>
          <p:nvPr>
            <p:ph type="ctrTitle"/>
          </p:nvPr>
        </p:nvSpPr>
        <p:spPr>
          <a:xfrm>
            <a:off x="2286000" y="1081965"/>
            <a:ext cx="6858000" cy="938485"/>
          </a:xfrm>
        </p:spPr>
        <p:txBody>
          <a:bodyPr/>
          <a:lstStyle/>
          <a:p>
            <a:r>
              <a:rPr lang="en-US" sz="4000" dirty="0"/>
              <a:t>Additional Resources </a:t>
            </a:r>
          </a:p>
        </p:txBody>
      </p:sp>
      <p:pic>
        <p:nvPicPr>
          <p:cNvPr id="5" name="Picture 4" descr="Graphical user interface, application&#10;&#10;Description automatically generated">
            <a:extLst>
              <a:ext uri="{FF2B5EF4-FFF2-40B4-BE49-F238E27FC236}">
                <a16:creationId xmlns:a16="http://schemas.microsoft.com/office/drawing/2014/main" id="{3A647955-66F6-4DCE-B01E-6C416E2A7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897" y="260648"/>
            <a:ext cx="2466583" cy="648072"/>
          </a:xfrm>
          <a:prstGeom prst="rect">
            <a:avLst/>
          </a:prstGeom>
        </p:spPr>
      </p:pic>
      <p:pic>
        <p:nvPicPr>
          <p:cNvPr id="9" name="Picture 8">
            <a:extLst>
              <a:ext uri="{FF2B5EF4-FFF2-40B4-BE49-F238E27FC236}">
                <a16:creationId xmlns:a16="http://schemas.microsoft.com/office/drawing/2014/main" id="{67D8723B-0E93-49FA-9C5A-D1B1082CF9BC}"/>
              </a:ext>
            </a:extLst>
          </p:cNvPr>
          <p:cNvPicPr>
            <a:picLocks noChangeAspect="1"/>
          </p:cNvPicPr>
          <p:nvPr/>
        </p:nvPicPr>
        <p:blipFill>
          <a:blip r:embed="rId4"/>
          <a:stretch>
            <a:fillRect/>
          </a:stretch>
        </p:blipFill>
        <p:spPr>
          <a:xfrm>
            <a:off x="261462" y="2196147"/>
            <a:ext cx="2446700" cy="3374359"/>
          </a:xfrm>
          <a:prstGeom prst="rect">
            <a:avLst/>
          </a:prstGeom>
        </p:spPr>
      </p:pic>
      <p:sp>
        <p:nvSpPr>
          <p:cNvPr id="11" name="TextBox 10">
            <a:extLst>
              <a:ext uri="{FF2B5EF4-FFF2-40B4-BE49-F238E27FC236}">
                <a16:creationId xmlns:a16="http://schemas.microsoft.com/office/drawing/2014/main" id="{BBB7ED1F-FB9D-41D5-9C6E-0402F4F9AFA3}"/>
              </a:ext>
            </a:extLst>
          </p:cNvPr>
          <p:cNvSpPr txBox="1"/>
          <p:nvPr/>
        </p:nvSpPr>
        <p:spPr>
          <a:xfrm>
            <a:off x="3131840" y="2459859"/>
            <a:ext cx="5646730" cy="2846933"/>
          </a:xfrm>
          <a:prstGeom prst="rect">
            <a:avLst/>
          </a:prstGeom>
          <a:noFill/>
        </p:spPr>
        <p:txBody>
          <a:bodyPr wrap="square">
            <a:spAutoFit/>
          </a:bodyPr>
          <a:lstStyle/>
          <a:p>
            <a:pPr marL="285750" indent="-285750">
              <a:buFont typeface="Arial" panose="020B0604020202020204" pitchFamily="34" charset="0"/>
              <a:buChar char="•"/>
            </a:pPr>
            <a:r>
              <a:rPr lang="en-US" dirty="0"/>
              <a:t>European Microfinance Platform </a:t>
            </a:r>
            <a:r>
              <a:rPr lang="en-US" dirty="0">
                <a:hlinkClick r:id="rId5"/>
              </a:rPr>
              <a:t>HR action group</a:t>
            </a:r>
            <a:endParaRPr lang="en-US" dirty="0"/>
          </a:p>
          <a:p>
            <a:endParaRPr lang="en-US" dirty="0"/>
          </a:p>
          <a:p>
            <a:pPr marL="285750" indent="-285750">
              <a:buFont typeface="Arial" panose="020B0604020202020204" pitchFamily="34" charset="0"/>
              <a:buChar char="•"/>
            </a:pPr>
            <a:r>
              <a:rPr lang="en-US" dirty="0"/>
              <a:t>Publication: </a:t>
            </a:r>
            <a:r>
              <a:rPr lang="en-US" dirty="0">
                <a:hlinkClick r:id="rId6"/>
              </a:rPr>
              <a:t>HRD practices in the microfinance sector</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Universal Standards for Social and Environmental Performance: </a:t>
            </a:r>
            <a:r>
              <a:rPr lang="en-US" dirty="0">
                <a:hlinkClick r:id="rId7"/>
              </a:rPr>
              <a:t>https://cerise-sptf.org/download-the-manual/</a:t>
            </a:r>
            <a:r>
              <a:rPr lang="en-US" dirty="0"/>
              <a:t> </a:t>
            </a:r>
          </a:p>
          <a:p>
            <a:pPr marL="285750" indent="-285750">
              <a:buFont typeface="Arial" panose="020B0604020202020204" pitchFamily="34" charset="0"/>
              <a:buChar char="•"/>
            </a:pPr>
            <a:endParaRPr lang="en-US" dirty="0"/>
          </a:p>
          <a:p>
            <a:endParaRPr lang="en-US" sz="1700" i="1" dirty="0"/>
          </a:p>
        </p:txBody>
      </p:sp>
    </p:spTree>
    <p:extLst>
      <p:ext uri="{BB962C8B-B14F-4D97-AF65-F5344CB8AC3E}">
        <p14:creationId xmlns:p14="http://schemas.microsoft.com/office/powerpoint/2010/main" val="198685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D394EC1E-95E0-46CC-A380-318FC4BBD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897" y="260648"/>
            <a:ext cx="2466583" cy="648072"/>
          </a:xfrm>
          <a:prstGeom prst="rect">
            <a:avLst/>
          </a:prstGeom>
        </p:spPr>
      </p:pic>
      <p:sp>
        <p:nvSpPr>
          <p:cNvPr id="2" name="Subtitle 2">
            <a:extLst>
              <a:ext uri="{FF2B5EF4-FFF2-40B4-BE49-F238E27FC236}">
                <a16:creationId xmlns:a16="http://schemas.microsoft.com/office/drawing/2014/main" id="{880E855C-1C3F-BB9F-B3BD-D1F657A06323}"/>
              </a:ext>
            </a:extLst>
          </p:cNvPr>
          <p:cNvSpPr txBox="1">
            <a:spLocks/>
          </p:cNvSpPr>
          <p:nvPr/>
        </p:nvSpPr>
        <p:spPr>
          <a:xfrm>
            <a:off x="1369016" y="5157192"/>
            <a:ext cx="7488832" cy="1509787"/>
          </a:xfrm>
          <a:prstGeom prst="rect">
            <a:avLst/>
          </a:prstGeom>
        </p:spPr>
        <p:txBody>
          <a:bodyPr/>
          <a:lstStyle>
            <a:lvl1pPr marL="447675" indent="-447675" algn="l" rtl="0" eaLnBrk="1" fontAlgn="base" hangingPunct="1">
              <a:spcBef>
                <a:spcPct val="20000"/>
              </a:spcBef>
              <a:spcAft>
                <a:spcPct val="0"/>
              </a:spcAft>
              <a:buClr>
                <a:srgbClr val="FF3300"/>
              </a:buClr>
              <a:buFont typeface="Wingdings" panose="05000000000000000000" pitchFamily="2" charset="2"/>
              <a:buChar char="n"/>
              <a:defRPr sz="3200" kern="1200">
                <a:solidFill>
                  <a:schemeClr val="tx1"/>
                </a:solidFill>
                <a:latin typeface="+mn-lt"/>
                <a:ea typeface="+mn-ea"/>
                <a:cs typeface="+mn-cs"/>
              </a:defRPr>
            </a:lvl1pPr>
            <a:lvl2pPr marL="889000" indent="-439738" algn="l" rtl="0" eaLnBrk="1" fontAlgn="base" hangingPunct="1">
              <a:spcBef>
                <a:spcPct val="20000"/>
              </a:spcBef>
              <a:spcAft>
                <a:spcPct val="0"/>
              </a:spcAft>
              <a:buClr>
                <a:srgbClr val="FF3300"/>
              </a:buClr>
              <a:buFont typeface="Wingdings" panose="05000000000000000000" pitchFamily="2" charset="2"/>
              <a:buChar char="¡"/>
              <a:defRPr sz="2800" kern="1200">
                <a:solidFill>
                  <a:schemeClr val="tx1"/>
                </a:solidFill>
                <a:latin typeface="+mn-lt"/>
                <a:ea typeface="+mn-ea"/>
                <a:cs typeface="+mn-cs"/>
              </a:defRPr>
            </a:lvl2pPr>
            <a:lvl3pPr marL="1293813" indent="-403225" algn="l" rtl="0" eaLnBrk="1" fontAlgn="base" hangingPunct="1">
              <a:spcBef>
                <a:spcPct val="20000"/>
              </a:spcBef>
              <a:spcAft>
                <a:spcPct val="0"/>
              </a:spcAft>
              <a:buClr>
                <a:srgbClr val="FF3300"/>
              </a:buClr>
              <a:buFont typeface="Wingdings" panose="05000000000000000000" pitchFamily="2" charset="2"/>
              <a:buChar char="n"/>
              <a:defRPr sz="2400" kern="1200">
                <a:solidFill>
                  <a:schemeClr val="tx1"/>
                </a:solidFill>
                <a:latin typeface="+mn-lt"/>
                <a:ea typeface="+mn-ea"/>
                <a:cs typeface="+mn-cs"/>
              </a:defRPr>
            </a:lvl3pPr>
            <a:lvl4pPr marL="1681163" indent="-385763" algn="l" rtl="0" eaLnBrk="1" fontAlgn="base" hangingPunct="1">
              <a:spcBef>
                <a:spcPct val="20000"/>
              </a:spcBef>
              <a:spcAft>
                <a:spcPct val="0"/>
              </a:spcAft>
              <a:buClr>
                <a:srgbClr val="FF3300"/>
              </a:buClr>
              <a:buFont typeface="Wingdings" panose="05000000000000000000" pitchFamily="2" charset="2"/>
              <a:buChar char="¡"/>
              <a:defRPr sz="2000" kern="1200">
                <a:solidFill>
                  <a:schemeClr val="tx1"/>
                </a:solidFill>
                <a:latin typeface="+mn-lt"/>
                <a:ea typeface="+mn-ea"/>
                <a:cs typeface="+mn-cs"/>
              </a:defRPr>
            </a:lvl4pPr>
            <a:lvl5pPr marL="2070100" indent="-387350" algn="l" rtl="0" eaLnBrk="1" fontAlgn="base" hangingPunct="1">
              <a:spcBef>
                <a:spcPct val="20000"/>
              </a:spcBef>
              <a:spcAft>
                <a:spcPct val="0"/>
              </a:spcAft>
              <a:buClr>
                <a:srgbClr val="FF3300"/>
              </a:buClr>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Thank you for joining us today!</a:t>
            </a:r>
          </a:p>
          <a:p>
            <a:pPr marL="0" indent="0">
              <a:buNone/>
            </a:pPr>
            <a:endParaRPr lang="en-US" sz="2000" dirty="0"/>
          </a:p>
        </p:txBody>
      </p:sp>
      <p:pic>
        <p:nvPicPr>
          <p:cNvPr id="5" name="Picture 4" descr="Graphical user interface, text&#10;&#10;Description automatically generated with medium confidence">
            <a:extLst>
              <a:ext uri="{FF2B5EF4-FFF2-40B4-BE49-F238E27FC236}">
                <a16:creationId xmlns:a16="http://schemas.microsoft.com/office/drawing/2014/main" id="{3C3E44A2-757D-8413-2A51-8E10EDDDB2C6}"/>
              </a:ext>
            </a:extLst>
          </p:cNvPr>
          <p:cNvPicPr>
            <a:picLocks noChangeAspect="1"/>
          </p:cNvPicPr>
          <p:nvPr/>
        </p:nvPicPr>
        <p:blipFill rotWithShape="1">
          <a:blip r:embed="rId3">
            <a:extLst>
              <a:ext uri="{28A0092B-C50C-407E-A947-70E740481C1C}">
                <a14:useLocalDpi xmlns:a14="http://schemas.microsoft.com/office/drawing/2010/main" val="0"/>
              </a:ext>
            </a:extLst>
          </a:blip>
          <a:srcRect b="35580"/>
          <a:stretch/>
        </p:blipFill>
        <p:spPr>
          <a:xfrm>
            <a:off x="4152" y="1196753"/>
            <a:ext cx="9155303" cy="3096344"/>
          </a:xfrm>
          <a:prstGeom prst="rect">
            <a:avLst/>
          </a:prstGeom>
        </p:spPr>
      </p:pic>
    </p:spTree>
    <p:extLst>
      <p:ext uri="{BB962C8B-B14F-4D97-AF65-F5344CB8AC3E}">
        <p14:creationId xmlns:p14="http://schemas.microsoft.com/office/powerpoint/2010/main" val="3516491646"/>
      </p:ext>
    </p:extLst>
  </p:cSld>
  <p:clrMapOvr>
    <a:masterClrMapping/>
  </p:clrMapOvr>
</p:sld>
</file>

<file path=ppt/theme/theme1.xml><?xml version="1.0" encoding="utf-8"?>
<a:theme xmlns:a="http://schemas.openxmlformats.org/drawingml/2006/main" name="1_Axe">
  <a:themeElements>
    <a:clrScheme name="1_Ax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1_Ax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Axe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e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e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e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e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e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e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9557E025593C43941BF876361822E2" ma:contentTypeVersion="11" ma:contentTypeDescription="Crée un document." ma:contentTypeScope="" ma:versionID="99758e7337ce2317cca8e5466586a58b">
  <xsd:schema xmlns:xsd="http://www.w3.org/2001/XMLSchema" xmlns:xs="http://www.w3.org/2001/XMLSchema" xmlns:p="http://schemas.microsoft.com/office/2006/metadata/properties" xmlns:ns2="7f60b550-d57e-4237-bc9b-12d02fde5ebd" xmlns:ns3="0ab78b99-7bfa-4ab7-a050-e6a6c1094d89" targetNamespace="http://schemas.microsoft.com/office/2006/metadata/properties" ma:root="true" ma:fieldsID="4393e10dfd90964d67c51009d6faf489" ns2:_="" ns3:_="">
    <xsd:import namespace="7f60b550-d57e-4237-bc9b-12d02fde5ebd"/>
    <xsd:import namespace="0ab78b99-7bfa-4ab7-a050-e6a6c1094d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60b550-d57e-4237-bc9b-12d02fde5e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78b99-7bfa-4ab7-a050-e6a6c1094d89"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5452B1-EF5D-448C-A9CE-FB3C34539108}">
  <ds:schemaRefs>
    <ds:schemaRef ds:uri="http://schemas.microsoft.com/office/2006/metadata/longProperties"/>
  </ds:schemaRefs>
</ds:datastoreItem>
</file>

<file path=customXml/itemProps2.xml><?xml version="1.0" encoding="utf-8"?>
<ds:datastoreItem xmlns:ds="http://schemas.openxmlformats.org/officeDocument/2006/customXml" ds:itemID="{4A0C40A7-FEAA-4743-A85A-4F4A4843F04D}">
  <ds:schemaRefs>
    <ds:schemaRef ds:uri="http://schemas.microsoft.com/sharepoint/v3/contenttype/forms"/>
  </ds:schemaRefs>
</ds:datastoreItem>
</file>

<file path=customXml/itemProps3.xml><?xml version="1.0" encoding="utf-8"?>
<ds:datastoreItem xmlns:ds="http://schemas.openxmlformats.org/officeDocument/2006/customXml" ds:itemID="{34B67EE0-C8BD-4278-9B22-C65B465F3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60b550-d57e-4237-bc9b-12d02fde5ebd"/>
    <ds:schemaRef ds:uri="0ab78b99-7bfa-4ab7-a050-e6a6c109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e-MFP_layoutPPT</Template>
  <TotalTime>103</TotalTime>
  <Words>298</Words>
  <Application>Microsoft Office PowerPoint</Application>
  <PresentationFormat>On-screen Show (4:3)</PresentationFormat>
  <Paragraphs>29</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1_Axe</vt:lpstr>
      <vt:lpstr>PowerPoint Presentation</vt:lpstr>
      <vt:lpstr>Agenda</vt:lpstr>
      <vt:lpstr>PowerPoint Presentation</vt:lpstr>
      <vt:lpstr>Q&amp;A </vt:lpstr>
      <vt:lpstr>Additional Resources </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Joana Afonso - e-MFP</dc:creator>
  <cp:lastModifiedBy>Cara Forster</cp:lastModifiedBy>
  <cp:revision>21</cp:revision>
  <dcterms:created xsi:type="dcterms:W3CDTF">2021-02-16T15:59:14Z</dcterms:created>
  <dcterms:modified xsi:type="dcterms:W3CDTF">2022-10-25T15:05:16Z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BUILTIN\administrators</vt:lpwstr>
  </property>
  <property fmtid="{D5CDD505-2E9C-101B-9397-08002B2CF9AE}" pid="3" name="Order">
    <vt:lpwstr>196800.000000000</vt:lpwstr>
  </property>
  <property fmtid="{D5CDD505-2E9C-101B-9397-08002B2CF9AE}" pid="4" name="display_urn:schemas-microsoft-com:office:office#Author">
    <vt:lpwstr>BUILTIN\administrators</vt:lpwstr>
  </property>
</Properties>
</file>