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9" r:id="rId2"/>
    <p:sldId id="311" r:id="rId3"/>
    <p:sldId id="298" r:id="rId4"/>
    <p:sldId id="299" r:id="rId5"/>
    <p:sldId id="312" r:id="rId6"/>
    <p:sldId id="315" r:id="rId7"/>
    <p:sldId id="316" r:id="rId8"/>
    <p:sldId id="317" r:id="rId9"/>
    <p:sldId id="321" r:id="rId10"/>
    <p:sldId id="319" r:id="rId11"/>
    <p:sldId id="313" r:id="rId12"/>
    <p:sldId id="318" r:id="rId13"/>
    <p:sldId id="31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1079A"/>
    <a:srgbClr val="3A136C"/>
    <a:srgbClr val="00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16"/>
    <p:restoredTop sz="58759" autoAdjust="0"/>
  </p:normalViewPr>
  <p:slideViewPr>
    <p:cSldViewPr snapToGrid="0" snapToObjects="1" showGuides="1">
      <p:cViewPr varScale="1">
        <p:scale>
          <a:sx n="27" d="100"/>
          <a:sy n="27" d="100"/>
        </p:scale>
        <p:origin x="133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407382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419" dirty="0"/>
          </a:p>
        </p:txBody>
      </p:sp>
    </p:spTree>
    <p:extLst>
      <p:ext uri="{BB962C8B-B14F-4D97-AF65-F5344CB8AC3E}">
        <p14:creationId xmlns:p14="http://schemas.microsoft.com/office/powerpoint/2010/main" val="252223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Genera</a:t>
            </a:r>
            <a:r>
              <a:rPr lang="es-MX" baseline="0" dirty="0"/>
              <a:t> 2 procesos, una encuesta para identificar el ambiente laboral y una auditoría de todas las prácticas culturas, esta práctica la adaptamos dese hace más de 10 años, sin embargo en 2018 buscamos la certificación con esta institución</a:t>
            </a:r>
            <a:endParaRPr lang="es-GT" dirty="0"/>
          </a:p>
        </p:txBody>
      </p:sp>
    </p:spTree>
    <p:extLst>
      <p:ext uri="{BB962C8B-B14F-4D97-AF65-F5344CB8AC3E}">
        <p14:creationId xmlns:p14="http://schemas.microsoft.com/office/powerpoint/2010/main" val="371027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419" dirty="0"/>
          </a:p>
        </p:txBody>
      </p:sp>
    </p:spTree>
    <p:extLst>
      <p:ext uri="{BB962C8B-B14F-4D97-AF65-F5344CB8AC3E}">
        <p14:creationId xmlns:p14="http://schemas.microsoft.com/office/powerpoint/2010/main" val="145760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indent="-457200">
              <a:buAutoNum type="arabicPeriod"/>
            </a:pPr>
            <a:r>
              <a:rPr lang="es-MX" dirty="0"/>
              <a:t>Paradigmas en la sociedad que van de generación a generación,  no es solo definir la igualdad como</a:t>
            </a:r>
            <a:r>
              <a:rPr lang="es-MX" baseline="0" dirty="0"/>
              <a:t> una bandera, hay que sensibilizar a toda la fuerza laboral.</a:t>
            </a:r>
          </a:p>
          <a:p>
            <a:pPr marL="457200" indent="-457200">
              <a:buAutoNum type="arabicPeriod"/>
            </a:pPr>
            <a:r>
              <a:rPr lang="es-MX" baseline="0" dirty="0"/>
              <a:t>Si no hay una política, proceso, o procedimiento que haga operativa las iniciativas es retador y lo más importe es alojarlo en los reglamentos o políticas de mayor impacto en la organización, se mejoró el reglamento interno de trabajo, también nuestros códigos de ética y conducta y además nuestros procedimientos de denuncia y aplicación de procesos disciplinarios al no cumplirlo.</a:t>
            </a:r>
          </a:p>
          <a:p>
            <a:pPr marL="457200" indent="-457200">
              <a:buAutoNum type="arabicPeriod"/>
            </a:pPr>
            <a:r>
              <a:rPr lang="es-MX" baseline="0" dirty="0"/>
              <a:t>Llevar los valores a la práctica es un reto de muchas organizaciones, algunas organizaciones definen por ejemplo el valor respeto, pero internamente se vive una cultura de faltas de respeto, desvalorización de las mujeres, no tratos igualitarios etc. Se definieron comportamientos ideales por cada valor, dentro de ellos la igualdad de genero, se han desarrollado campañas de valores, programas de reconocimientos por cada valor, por ejemplo actualmente tenemos un programa de reconocimiento, en nuestra red interna cada colaborador se le asignan 20 moneas con valor de Q1, ellos puede ver los comportamientos de sus compañeros y de identificar un comportamiento alineado a los valores, puede reconocer con 1 o 20 monedas, al final de cada mes el colaborador puede canjear por su dinero.</a:t>
            </a:r>
          </a:p>
          <a:p>
            <a:pPr marL="457200" indent="-457200">
              <a:buAutoNum type="arabicPeriod"/>
            </a:pPr>
            <a:r>
              <a:rPr lang="es-MX" baseline="0" dirty="0"/>
              <a:t>Al analizar la labor de nuestros facilitadores, lugares rurales, distantes, con riesgos y peligros el paradigma indica que deben ser hombres, sin embargo se definió posturas fuertes en la organizaciones, indicadores institucionales que indicaban 50% para hombres y para mujeres, esto permitió orientar los esfuerzos en R&amp;S</a:t>
            </a:r>
            <a:endParaRPr lang="es-GT" dirty="0"/>
          </a:p>
        </p:txBody>
      </p:sp>
    </p:spTree>
    <p:extLst>
      <p:ext uri="{BB962C8B-B14F-4D97-AF65-F5344CB8AC3E}">
        <p14:creationId xmlns:p14="http://schemas.microsoft.com/office/powerpoint/2010/main" val="152058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778000" y="2298700"/>
            <a:ext cx="20828000" cy="46482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13165979" y="952500"/>
            <a:ext cx="9525003" cy="11468100"/>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651000" y="952500"/>
            <a:ext cx="10223500" cy="5549900"/>
          </a:xfrm>
          <a:prstGeom prst="rect">
            <a:avLst/>
          </a:prstGeom>
        </p:spPr>
        <p:txBody>
          <a:bodyPr anchor="b"/>
          <a:lstStyle>
            <a:lvl1pPr>
              <a:defRPr sz="8400"/>
            </a:lvl1pPr>
          </a:lstStyle>
          <a:p>
            <a:r>
              <a:t>Texto del título</a:t>
            </a:r>
          </a:p>
        </p:txBody>
      </p:sp>
      <p:sp>
        <p:nvSpPr>
          <p:cNvPr id="40" name="Nivel de texto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689100" y="1778000"/>
            <a:ext cx="21005800" cy="101600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Nivel de texto 1…"/>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8" indent="-390768" algn="ctr">
              <a:spcBef>
                <a:spcPts val="0"/>
              </a:spcBef>
              <a:defRPr sz="3200" i="1"/>
            </a:lvl2pPr>
            <a:lvl3pPr marL="1660768" indent="-390768" algn="ctr">
              <a:spcBef>
                <a:spcPts val="0"/>
              </a:spcBef>
              <a:defRPr sz="3200" i="1"/>
            </a:lvl3pPr>
            <a:lvl4pPr marL="2295768" indent="-390768" algn="ctr">
              <a:spcBef>
                <a:spcPts val="0"/>
              </a:spcBef>
              <a:defRPr sz="3200" i="1"/>
            </a:lvl4pPr>
            <a:lvl5pPr marL="2930768" indent="-390768" algn="ctr">
              <a:spcBef>
                <a:spcPts val="0"/>
              </a:spcBef>
              <a:defRPr sz="3200" i="1"/>
            </a:lvl5pPr>
          </a:lstStyle>
          <a:p>
            <a:r>
              <a:t>Nivel de texto 1</a:t>
            </a:r>
          </a:p>
          <a:p>
            <a:pPr lvl="1"/>
            <a:r>
              <a:t>Nivel de texto 2</a:t>
            </a:r>
          </a:p>
          <a:p>
            <a:pPr lvl="2"/>
            <a:r>
              <a:t>Nivel de texto 3</a:t>
            </a:r>
          </a:p>
          <a:p>
            <a:pPr lvl="3"/>
            <a:r>
              <a:t>Nivel de texto 4</a:t>
            </a:r>
          </a:p>
          <a:p>
            <a:pPr lvl="4"/>
            <a:r>
              <a:t>Nivel de texto 5</a:t>
            </a:r>
          </a:p>
        </p:txBody>
      </p:sp>
      <p:sp>
        <p:nvSpPr>
          <p:cNvPr id="94" name="“Escribe una cita aquí”"/>
          <p:cNvSpPr txBox="1">
            <a:spLocks noGrp="1"/>
          </p:cNvSpPr>
          <p:nvPr>
            <p:ph type="body" sz="quarter" idx="13"/>
          </p:nvPr>
        </p:nvSpPr>
        <p:spPr>
          <a:xfrm>
            <a:off x="2387600" y="6076950"/>
            <a:ext cx="19621500" cy="825500"/>
          </a:xfrm>
          <a:prstGeom prst="rect">
            <a:avLst/>
          </a:prstGeom>
        </p:spPr>
        <p:txBody>
          <a:bodyPr/>
          <a:lstStyle/>
          <a:p>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5pPr>
      <a:lvl6pPr marL="376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6pPr>
      <a:lvl7pPr marL="439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7pPr>
      <a:lvl8pPr marL="503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8pPr>
      <a:lvl9pPr marL="566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209"/>
            <a:ext cx="24387048" cy="13742354"/>
          </a:xfrm>
          <a:prstGeom prst="rect">
            <a:avLst/>
          </a:prstGeom>
        </p:spPr>
      </p:pic>
    </p:spTree>
    <p:extLst>
      <p:ext uri="{BB962C8B-B14F-4D97-AF65-F5344CB8AC3E}">
        <p14:creationId xmlns:p14="http://schemas.microsoft.com/office/powerpoint/2010/main" val="13545594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
            <a:extLst>
              <a:ext uri="{FF2B5EF4-FFF2-40B4-BE49-F238E27FC236}">
                <a16:creationId xmlns:a16="http://schemas.microsoft.com/office/drawing/2014/main" id="{77F78AF5-2A93-4440-B798-A90E6275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74506" cy="13904341"/>
          </a:xfrm>
          <a:prstGeom prst="rect">
            <a:avLst/>
          </a:prstGeom>
        </p:spPr>
      </p:pic>
      <p:sp>
        <p:nvSpPr>
          <p:cNvPr id="9" name="Rectángulo 8"/>
          <p:cNvSpPr/>
          <p:nvPr/>
        </p:nvSpPr>
        <p:spPr>
          <a:xfrm>
            <a:off x="876300" y="3695700"/>
            <a:ext cx="6515100"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12" name="En lugar de copiar lo que hacen los emprendedores cuando son exitosos decidimos hacer lo que ellos hicieron cuando decidieron ser emprendedores."/>
          <p:cNvSpPr txBox="1"/>
          <p:nvPr/>
        </p:nvSpPr>
        <p:spPr>
          <a:xfrm>
            <a:off x="1237280" y="2145913"/>
            <a:ext cx="10891218" cy="19184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11800" b="1" dirty="0">
                <a:solidFill>
                  <a:srgbClr val="51079A"/>
                </a:solidFill>
                <a:latin typeface="+mj-lt"/>
                <a:ea typeface="Montserrat Alternates SemiBold" charset="0"/>
                <a:cs typeface="Montserrat Alternates SemiBold" charset="0"/>
              </a:rPr>
              <a:t> RESULTADOS</a:t>
            </a:r>
          </a:p>
        </p:txBody>
      </p:sp>
      <p:sp>
        <p:nvSpPr>
          <p:cNvPr id="13" name="En lugar de copiar lo que hacen los emprendedores cuando son exitosos decidimos hacer lo que ellos hicieron cuando decidieron ser emprendedores."/>
          <p:cNvSpPr txBox="1"/>
          <p:nvPr/>
        </p:nvSpPr>
        <p:spPr>
          <a:xfrm>
            <a:off x="609599" y="9427676"/>
            <a:ext cx="11582400"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marL="571500" indent="-571500" algn="just">
              <a:buFont typeface="Arial" panose="020B0604020202020204" pitchFamily="34" charset="0"/>
              <a:buChar char="•"/>
            </a:pPr>
            <a:endParaRPr lang="es-ES" sz="4000" b="1" dirty="0">
              <a:solidFill>
                <a:srgbClr val="51079A"/>
              </a:solidFill>
              <a:latin typeface="+mj-lt"/>
              <a:ea typeface="Montserrat Alternates SemiBold" charset="0"/>
              <a:cs typeface="Montserrat Alternates SemiBold" charset="0"/>
            </a:endParaRPr>
          </a:p>
        </p:txBody>
      </p:sp>
      <p:sp>
        <p:nvSpPr>
          <p:cNvPr id="15" name="En lugar de copiar lo que hacen los emprendedores cuando son exitosos decidimos hacer lo que ellos hicieron cuando decidieron ser emprendedores.">
            <a:extLst>
              <a:ext uri="{FF2B5EF4-FFF2-40B4-BE49-F238E27FC236}">
                <a16:creationId xmlns:a16="http://schemas.microsoft.com/office/drawing/2014/main" id="{1A35F45C-463D-7C49-927F-524BE724672D}"/>
              </a:ext>
            </a:extLst>
          </p:cNvPr>
          <p:cNvSpPr txBox="1"/>
          <p:nvPr/>
        </p:nvSpPr>
        <p:spPr>
          <a:xfrm>
            <a:off x="1499834" y="6674772"/>
            <a:ext cx="11582400" cy="50270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Incremento de la satisfacción laboral, aumento en la retención de empleados</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Mejora en la productividad</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Construye un equipo sólido</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Se mantiene el crecimiento organizacional </a:t>
            </a:r>
          </a:p>
          <a:p>
            <a:pPr marL="571500" indent="-571500" algn="just">
              <a:buFont typeface="Arial" panose="020B0604020202020204" pitchFamily="34" charset="0"/>
              <a:buChar char="•"/>
            </a:pPr>
            <a:endParaRPr lang="es-ES" sz="4000" dirty="0">
              <a:solidFill>
                <a:srgbClr val="3A136C"/>
              </a:solidFill>
              <a:latin typeface="+mj-lt"/>
              <a:ea typeface="Montserrat Alternates SemiBold" charset="0"/>
              <a:cs typeface="Montserrat Alternates SemiBold" charset="0"/>
            </a:endParaRPr>
          </a:p>
          <a:p>
            <a:pPr marL="571500" indent="-571500" algn="just">
              <a:buFont typeface="Arial" panose="020B0604020202020204" pitchFamily="34" charset="0"/>
              <a:buChar char="•"/>
            </a:pPr>
            <a:endParaRPr lang="es-ES" sz="4000" dirty="0">
              <a:solidFill>
                <a:srgbClr val="3A136C"/>
              </a:solidFill>
              <a:latin typeface="+mj-lt"/>
              <a:ea typeface="Montserrat Alternates SemiBold" charset="0"/>
              <a:cs typeface="Montserrat Alternates SemiBold" charset="0"/>
            </a:endParaRPr>
          </a:p>
          <a:p>
            <a:pPr marL="571500" indent="-571500" algn="just">
              <a:buFont typeface="Arial" panose="020B0604020202020204" pitchFamily="34" charset="0"/>
              <a:buChar char="•"/>
            </a:pPr>
            <a:endParaRPr lang="es-ES" sz="4000" dirty="0">
              <a:solidFill>
                <a:srgbClr val="3A136C"/>
              </a:solidFill>
              <a:latin typeface="+mj-lt"/>
              <a:ea typeface="Montserrat Alternates SemiBold" charset="0"/>
              <a:cs typeface="Montserrat Alternates SemiBold" charset="0"/>
            </a:endParaRPr>
          </a:p>
        </p:txBody>
      </p:sp>
      <p:sp>
        <p:nvSpPr>
          <p:cNvPr id="16" name="En lugar de copiar lo que hacen los emprendedores cuando son exitosos decidimos hacer lo que ellos hicieron cuando decidieron ser emprendedores.">
            <a:extLst>
              <a:ext uri="{FF2B5EF4-FFF2-40B4-BE49-F238E27FC236}">
                <a16:creationId xmlns:a16="http://schemas.microsoft.com/office/drawing/2014/main" id="{D956D8B4-6EFC-B840-84A5-66685BD968BB}"/>
              </a:ext>
            </a:extLst>
          </p:cNvPr>
          <p:cNvSpPr txBox="1"/>
          <p:nvPr/>
        </p:nvSpPr>
        <p:spPr>
          <a:xfrm>
            <a:off x="1598260" y="3915349"/>
            <a:ext cx="10891218" cy="1949252"/>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b="1" dirty="0">
                <a:solidFill>
                  <a:srgbClr val="51079A"/>
                </a:solidFill>
                <a:latin typeface="+mj-lt"/>
                <a:ea typeface="Montserrat Alternates SemiBold" charset="0"/>
                <a:cs typeface="Montserrat Alternates SemiBold" charset="0"/>
              </a:rPr>
              <a:t>Con las prácticas de igualdad de género</a:t>
            </a:r>
            <a:endParaRPr b="1" dirty="0">
              <a:solidFill>
                <a:srgbClr val="51079A"/>
              </a:solidFill>
              <a:latin typeface="+mj-lt"/>
              <a:ea typeface="Montserrat Alternates SemiBold" charset="0"/>
              <a:cs typeface="Montserrat Alternates SemiBold" charset="0"/>
            </a:endParaRPr>
          </a:p>
        </p:txBody>
      </p:sp>
    </p:spTree>
    <p:extLst>
      <p:ext uri="{BB962C8B-B14F-4D97-AF65-F5344CB8AC3E}">
        <p14:creationId xmlns:p14="http://schemas.microsoft.com/office/powerpoint/2010/main" val="8041832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42CEA3-17ED-8847-81C4-4A39711FF960}"/>
              </a:ext>
            </a:extLst>
          </p:cNvPr>
          <p:cNvSpPr txBox="1">
            <a:spLocks/>
          </p:cNvSpPr>
          <p:nvPr/>
        </p:nvSpPr>
        <p:spPr>
          <a:xfrm>
            <a:off x="13754100" y="3475878"/>
            <a:ext cx="9829800" cy="6764242"/>
          </a:xfrm>
          <a:prstGeom prst="rect">
            <a:avLst/>
          </a:prstGeom>
        </p:spPr>
        <p:txBody>
          <a:bodyPr>
            <a:normAutofit fontScale="77500" lnSpcReduction="20000"/>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5pPr>
            <a:lvl6pPr marL="376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6pPr>
            <a:lvl7pPr marL="439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7pPr>
            <a:lvl8pPr marL="503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8pPr>
            <a:lvl9pPr marL="566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lgn="ctr" hangingPunct="1">
              <a:lnSpc>
                <a:spcPct val="150000"/>
              </a:lnSpc>
              <a:buFontTx/>
              <a:buNone/>
            </a:pPr>
            <a:r>
              <a:rPr lang="es-ES_tradnl" sz="6000" dirty="0">
                <a:solidFill>
                  <a:srgbClr val="3A136C"/>
                </a:solidFill>
                <a:latin typeface="Century Gothic" panose="020B0502020202020204" pitchFamily="34" charset="0"/>
              </a:rPr>
              <a:t>Este año 2022, Puente de Amistad fue reconocida entre 30 empresas multinacionales participantes </a:t>
            </a:r>
            <a:r>
              <a:rPr lang="es-ES_tradnl" sz="6000" b="1" dirty="0">
                <a:solidFill>
                  <a:srgbClr val="3A136C"/>
                </a:solidFill>
                <a:latin typeface="Century Gothic" panose="020B0502020202020204" pitchFamily="34" charset="0"/>
              </a:rPr>
              <a:t>“La Mejor Organización para Trabajar para Mujeres 2022 en Centroamérica y el Caribe”.</a:t>
            </a:r>
          </a:p>
        </p:txBody>
      </p:sp>
      <p:pic>
        <p:nvPicPr>
          <p:cNvPr id="3" name="Picture 2">
            <a:extLst>
              <a:ext uri="{FF2B5EF4-FFF2-40B4-BE49-F238E27FC236}">
                <a16:creationId xmlns:a16="http://schemas.microsoft.com/office/drawing/2014/main" id="{85631338-7886-5A4B-A7C8-6B0AAB8D5177}"/>
              </a:ext>
            </a:extLst>
          </p:cNvPr>
          <p:cNvPicPr>
            <a:picLocks noChangeAspect="1"/>
          </p:cNvPicPr>
          <p:nvPr/>
        </p:nvPicPr>
        <p:blipFill>
          <a:blip r:embed="rId2"/>
          <a:stretch>
            <a:fillRect/>
          </a:stretch>
        </p:blipFill>
        <p:spPr>
          <a:xfrm>
            <a:off x="1371177" y="929223"/>
            <a:ext cx="11857552" cy="11857552"/>
          </a:xfrm>
          <a:prstGeom prst="rect">
            <a:avLst/>
          </a:prstGeom>
        </p:spPr>
      </p:pic>
    </p:spTree>
    <p:extLst>
      <p:ext uri="{BB962C8B-B14F-4D97-AF65-F5344CB8AC3E}">
        <p14:creationId xmlns:p14="http://schemas.microsoft.com/office/powerpoint/2010/main" val="32087960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54"/>
            <a:ext cx="24387048" cy="13742354"/>
          </a:xfrm>
          <a:prstGeom prst="rect">
            <a:avLst/>
          </a:prstGeom>
        </p:spPr>
      </p:pic>
      <p:sp>
        <p:nvSpPr>
          <p:cNvPr id="16" name="En lugar de copiar lo que hacen los emprendedores cuando son exitosos decidimos hacer lo que ellos hicieron cuando decidieron ser emprendedores."/>
          <p:cNvSpPr txBox="1"/>
          <p:nvPr/>
        </p:nvSpPr>
        <p:spPr>
          <a:xfrm>
            <a:off x="1873296" y="5020790"/>
            <a:ext cx="11288523" cy="225702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14000" b="1" dirty="0">
                <a:solidFill>
                  <a:srgbClr val="51079A"/>
                </a:solidFill>
                <a:latin typeface="+mj-lt"/>
                <a:ea typeface="Montserrat Alternates SemiBold" charset="0"/>
                <a:cs typeface="Montserrat Alternates SemiBold" charset="0"/>
              </a:rPr>
              <a:t>PREGUNTAS</a:t>
            </a:r>
          </a:p>
        </p:txBody>
      </p:sp>
    </p:spTree>
    <p:extLst>
      <p:ext uri="{BB962C8B-B14F-4D97-AF65-F5344CB8AC3E}">
        <p14:creationId xmlns:p14="http://schemas.microsoft.com/office/powerpoint/2010/main" val="5460150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209"/>
            <a:ext cx="24387048" cy="13742354"/>
          </a:xfrm>
          <a:prstGeom prst="rect">
            <a:avLst/>
          </a:prstGeom>
        </p:spPr>
      </p:pic>
    </p:spTree>
    <p:extLst>
      <p:ext uri="{BB962C8B-B14F-4D97-AF65-F5344CB8AC3E}">
        <p14:creationId xmlns:p14="http://schemas.microsoft.com/office/powerpoint/2010/main" val="640634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54"/>
            <a:ext cx="24387048" cy="13742354"/>
          </a:xfrm>
          <a:prstGeom prst="rect">
            <a:avLst/>
          </a:prstGeom>
        </p:spPr>
      </p:pic>
      <p:sp>
        <p:nvSpPr>
          <p:cNvPr id="14" name="En lugar de copiar lo que hacen los emprendedores cuando son exitosos decidimos hacer lo que ellos hicieron cuando decidieron ser emprendedores."/>
          <p:cNvSpPr txBox="1"/>
          <p:nvPr/>
        </p:nvSpPr>
        <p:spPr>
          <a:xfrm>
            <a:off x="3232881" y="6018714"/>
            <a:ext cx="8381999" cy="293413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algn="ctr"/>
            <a:r>
              <a:rPr lang="es-ES" sz="4600" dirty="0">
                <a:solidFill>
                  <a:srgbClr val="3A136C"/>
                </a:solidFill>
                <a:latin typeface="+mj-lt"/>
                <a:ea typeface="Montserrat Alternates SemiBold" charset="0"/>
                <a:cs typeface="Montserrat Alternates SemiBold" charset="0"/>
              </a:rPr>
              <a:t>Crear oportunidades </a:t>
            </a:r>
          </a:p>
          <a:p>
            <a:pPr algn="ctr"/>
            <a:r>
              <a:rPr lang="es-ES" sz="4600" dirty="0">
                <a:solidFill>
                  <a:srgbClr val="3A136C"/>
                </a:solidFill>
                <a:latin typeface="+mj-lt"/>
                <a:ea typeface="Montserrat Alternates SemiBold" charset="0"/>
                <a:cs typeface="Montserrat Alternates SemiBold" charset="0"/>
              </a:rPr>
              <a:t>que empoderen a las mujeres guatemaltecas para construir una mejor vida.</a:t>
            </a:r>
          </a:p>
        </p:txBody>
      </p:sp>
      <p:sp>
        <p:nvSpPr>
          <p:cNvPr id="15" name="Rectángulo 14"/>
          <p:cNvSpPr/>
          <p:nvPr/>
        </p:nvSpPr>
        <p:spPr>
          <a:xfrm>
            <a:off x="7816361" y="2051808"/>
            <a:ext cx="1257300"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16" name="En lugar de copiar lo que hacen los emprendedores cuando son exitosos decidimos hacer lo que ellos hicieron cuando decidieron ser emprendedores."/>
          <p:cNvSpPr txBox="1"/>
          <p:nvPr/>
        </p:nvSpPr>
        <p:spPr>
          <a:xfrm>
            <a:off x="4016622" y="3306341"/>
            <a:ext cx="6814519"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algn="ctr"/>
            <a:r>
              <a:rPr lang="es-ES" sz="8800" b="1" dirty="0">
                <a:solidFill>
                  <a:srgbClr val="51079A"/>
                </a:solidFill>
                <a:latin typeface="+mj-lt"/>
                <a:ea typeface="Montserrat Alternates SemiBold" charset="0"/>
                <a:cs typeface="Montserrat Alternates SemiBold" charset="0"/>
              </a:rPr>
              <a:t>MISIÓN</a:t>
            </a:r>
            <a:endParaRPr sz="8800" b="1" dirty="0">
              <a:solidFill>
                <a:srgbClr val="51079A"/>
              </a:solidFill>
              <a:latin typeface="+mj-lt"/>
              <a:ea typeface="Montserrat Alternates SemiBold" charset="0"/>
              <a:cs typeface="Montserrat Alternates SemiBold" charset="0"/>
            </a:endParaRPr>
          </a:p>
        </p:txBody>
      </p:sp>
    </p:spTree>
    <p:extLst>
      <p:ext uri="{BB962C8B-B14F-4D97-AF65-F5344CB8AC3E}">
        <p14:creationId xmlns:p14="http://schemas.microsoft.com/office/powerpoint/2010/main" val="22519278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3999" cy="13740637"/>
          </a:xfrm>
          <a:prstGeom prst="rect">
            <a:avLst/>
          </a:prstGeom>
        </p:spPr>
      </p:pic>
      <p:sp>
        <p:nvSpPr>
          <p:cNvPr id="9" name="Rectángulo 8"/>
          <p:cNvSpPr/>
          <p:nvPr/>
        </p:nvSpPr>
        <p:spPr>
          <a:xfrm>
            <a:off x="876300" y="3695700"/>
            <a:ext cx="6515100"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11" name="En lugar de copiar lo que hacen los emprendedores cuando son exitosos decidimos hacer lo que ellos hicieron cuando decidieron ser emprendedores."/>
          <p:cNvSpPr txBox="1"/>
          <p:nvPr/>
        </p:nvSpPr>
        <p:spPr>
          <a:xfrm>
            <a:off x="864701" y="5428233"/>
            <a:ext cx="15116175"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¿QUIÉNES SOMOS?</a:t>
            </a:r>
          </a:p>
        </p:txBody>
      </p:sp>
      <p:sp>
        <p:nvSpPr>
          <p:cNvPr id="12" name="En lugar de copiar lo que hacen los emprendedores cuando son exitosos decidimos hacer lo que ellos hicieron cuando decidieron ser emprendedores."/>
          <p:cNvSpPr txBox="1"/>
          <p:nvPr/>
        </p:nvSpPr>
        <p:spPr>
          <a:xfrm>
            <a:off x="3739180" y="4696775"/>
            <a:ext cx="9367219" cy="161069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endParaRPr sz="9800" b="1" dirty="0">
              <a:solidFill>
                <a:srgbClr val="51079A"/>
              </a:solidFill>
              <a:latin typeface="+mj-lt"/>
              <a:ea typeface="Montserrat Alternates SemiBold" charset="0"/>
              <a:cs typeface="Montserrat Alternates SemiBold" charset="0"/>
            </a:endParaRPr>
          </a:p>
        </p:txBody>
      </p:sp>
      <p:sp>
        <p:nvSpPr>
          <p:cNvPr id="13" name="En lugar de copiar lo que hacen los emprendedores cuando son exitosos decidimos hacer lo que ellos hicieron cuando decidieron ser emprendedores."/>
          <p:cNvSpPr txBox="1"/>
          <p:nvPr/>
        </p:nvSpPr>
        <p:spPr>
          <a:xfrm>
            <a:off x="876300" y="7626975"/>
            <a:ext cx="11582400" cy="379591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algn="just"/>
            <a:r>
              <a:rPr lang="es-ES" sz="4000" dirty="0">
                <a:solidFill>
                  <a:srgbClr val="3A136C"/>
                </a:solidFill>
                <a:latin typeface="+mj-lt"/>
                <a:ea typeface="Montserrat Alternates SemiBold" charset="0"/>
                <a:cs typeface="Montserrat Alternates SemiBold" charset="0"/>
              </a:rPr>
              <a:t>Puente de Amistad es una Organización no Gubernamental con sentido social que trabaja en Guatemala hace más de 24 años, comprometidos con las mujeres Guatemaltecas para empoderarlas y generar un impacto positivo en sus familias y negocios para eliminar la pobreza. </a:t>
            </a:r>
          </a:p>
        </p:txBody>
      </p:sp>
    </p:spTree>
    <p:extLst>
      <p:ext uri="{BB962C8B-B14F-4D97-AF65-F5344CB8AC3E}">
        <p14:creationId xmlns:p14="http://schemas.microsoft.com/office/powerpoint/2010/main" val="1898768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 y="0"/>
            <a:ext cx="24387046" cy="13742353"/>
          </a:xfrm>
          <a:prstGeom prst="rect">
            <a:avLst/>
          </a:prstGeom>
        </p:spPr>
      </p:pic>
      <p:sp>
        <p:nvSpPr>
          <p:cNvPr id="11" name="En lugar de copiar lo que hacen los emprendedores cuando son exitosos decidimos hacer lo que ellos hicieron cuando decidieron ser emprendedores."/>
          <p:cNvSpPr txBox="1"/>
          <p:nvPr/>
        </p:nvSpPr>
        <p:spPr>
          <a:xfrm>
            <a:off x="15604323" y="349544"/>
            <a:ext cx="11386519"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OBJETIVOS</a:t>
            </a:r>
            <a:endParaRPr sz="8800" b="1" dirty="0">
              <a:solidFill>
                <a:srgbClr val="51079A"/>
              </a:solidFill>
              <a:latin typeface="+mj-lt"/>
              <a:ea typeface="Montserrat Alternates SemiBold" charset="0"/>
              <a:cs typeface="Montserrat Alternates SemiBold" charset="0"/>
            </a:endParaRPr>
          </a:p>
        </p:txBody>
      </p:sp>
      <p:pic>
        <p:nvPicPr>
          <p:cNvPr id="8" name="Picture 1"/>
          <p:cNvPicPr>
            <a:picLocks noChangeAspect="1"/>
          </p:cNvPicPr>
          <p:nvPr/>
        </p:nvPicPr>
        <p:blipFill>
          <a:blip r:embed="rId4"/>
          <a:stretch>
            <a:fillRect/>
          </a:stretch>
        </p:blipFill>
        <p:spPr>
          <a:xfrm>
            <a:off x="14649855" y="1889359"/>
            <a:ext cx="8852171" cy="11555672"/>
          </a:xfrm>
          <a:prstGeom prst="rect">
            <a:avLst/>
          </a:prstGeom>
        </p:spPr>
      </p:pic>
    </p:spTree>
    <p:extLst>
      <p:ext uri="{BB962C8B-B14F-4D97-AF65-F5344CB8AC3E}">
        <p14:creationId xmlns:p14="http://schemas.microsoft.com/office/powerpoint/2010/main" val="12939937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30796"/>
            <a:ext cx="24387046" cy="13742354"/>
          </a:xfrm>
          <a:prstGeom prst="rect">
            <a:avLst/>
          </a:prstGeom>
        </p:spPr>
      </p:pic>
      <p:sp>
        <p:nvSpPr>
          <p:cNvPr id="6" name="Rectángulo 5"/>
          <p:cNvSpPr/>
          <p:nvPr/>
        </p:nvSpPr>
        <p:spPr>
          <a:xfrm>
            <a:off x="16763999" y="2019300"/>
            <a:ext cx="6090619"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7" name="En lugar de copiar lo que hacen los emprendedores cuando son exitosos decidimos hacer lo que ellos hicieron cuando decidieron ser emprendedores."/>
          <p:cNvSpPr txBox="1"/>
          <p:nvPr/>
        </p:nvSpPr>
        <p:spPr>
          <a:xfrm>
            <a:off x="13666320" y="2135724"/>
            <a:ext cx="10014918" cy="1456809"/>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UN GRAN LUGAR</a:t>
            </a:r>
            <a:endParaRPr sz="8800" b="1" dirty="0">
              <a:solidFill>
                <a:srgbClr val="51079A"/>
              </a:solidFill>
              <a:latin typeface="+mj-lt"/>
              <a:ea typeface="Montserrat Alternates SemiBold" charset="0"/>
              <a:cs typeface="Montserrat Alternates SemiBold" charset="0"/>
            </a:endParaRPr>
          </a:p>
        </p:txBody>
      </p:sp>
      <p:sp>
        <p:nvSpPr>
          <p:cNvPr id="8" name="En lugar de copiar lo que hacen los emprendedores cuando son exitosos decidimos hacer lo que ellos hicieron cuando decidieron ser emprendedores."/>
          <p:cNvSpPr txBox="1"/>
          <p:nvPr/>
        </p:nvSpPr>
        <p:spPr>
          <a:xfrm>
            <a:off x="13666320" y="4084615"/>
            <a:ext cx="9657926"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PARA TRABAJAR</a:t>
            </a:r>
            <a:endParaRPr sz="8800" b="1" dirty="0">
              <a:solidFill>
                <a:srgbClr val="51079A"/>
              </a:solidFill>
              <a:latin typeface="+mj-lt"/>
              <a:ea typeface="Montserrat Alternates SemiBold" charset="0"/>
              <a:cs typeface="Montserrat Alternates SemiBold" charset="0"/>
            </a:endParaRPr>
          </a:p>
        </p:txBody>
      </p:sp>
      <p:sp>
        <p:nvSpPr>
          <p:cNvPr id="9" name="En lugar de copiar lo que hacen los emprendedores cuando son exitosos decidimos hacer lo que ellos hicieron cuando decidieron ser emprendedores."/>
          <p:cNvSpPr txBox="1"/>
          <p:nvPr/>
        </p:nvSpPr>
        <p:spPr>
          <a:xfrm>
            <a:off x="12420601" y="6124057"/>
            <a:ext cx="11082141" cy="50270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algn="just"/>
            <a:r>
              <a:rPr lang="es-ES" sz="4000" dirty="0">
                <a:solidFill>
                  <a:srgbClr val="3A136C"/>
                </a:solidFill>
                <a:latin typeface="+mj-lt"/>
                <a:ea typeface="Montserrat Alternates SemiBold" charset="0"/>
                <a:cs typeface="Montserrat Alternates SemiBold" charset="0"/>
              </a:rPr>
              <a:t>Cada año distintas empresas son reconocidas como “Los Mejores Lugares para Trabajar en Centroamérica y el Caribe”, la certificación es avalada por el instituto Great Place to </a:t>
            </a:r>
            <a:r>
              <a:rPr lang="es-ES" sz="4000" dirty="0" err="1">
                <a:solidFill>
                  <a:srgbClr val="3A136C"/>
                </a:solidFill>
                <a:latin typeface="+mj-lt"/>
                <a:ea typeface="Montserrat Alternates SemiBold" charset="0"/>
                <a:cs typeface="Montserrat Alternates SemiBold" charset="0"/>
              </a:rPr>
              <a:t>Work</a:t>
            </a:r>
            <a:r>
              <a:rPr lang="es-ES" sz="4000" dirty="0">
                <a:solidFill>
                  <a:srgbClr val="3A136C"/>
                </a:solidFill>
                <a:latin typeface="+mj-lt"/>
                <a:ea typeface="Montserrat Alternates SemiBold" charset="0"/>
                <a:cs typeface="Montserrat Alternates SemiBold" charset="0"/>
              </a:rPr>
              <a:t> Centroamérica &amp; el Caribe (GPTW™), la cual es nombrada la autoridad global en alta confianza y culturas de alto rendimiento en el lugar de trabajo. </a:t>
            </a:r>
          </a:p>
        </p:txBody>
      </p:sp>
    </p:spTree>
    <p:extLst>
      <p:ext uri="{BB962C8B-B14F-4D97-AF65-F5344CB8AC3E}">
        <p14:creationId xmlns:p14="http://schemas.microsoft.com/office/powerpoint/2010/main" val="2554409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 y="-26353"/>
            <a:ext cx="24387046" cy="13742353"/>
          </a:xfrm>
          <a:prstGeom prst="rect">
            <a:avLst/>
          </a:prstGeom>
        </p:spPr>
      </p:pic>
      <p:sp>
        <p:nvSpPr>
          <p:cNvPr id="11" name="En lugar de copiar lo que hacen los emprendedores cuando son exitosos decidimos hacer lo que ellos hicieron cuando decidieron ser emprendedores."/>
          <p:cNvSpPr txBox="1"/>
          <p:nvPr/>
        </p:nvSpPr>
        <p:spPr>
          <a:xfrm>
            <a:off x="15651353" y="4454736"/>
            <a:ext cx="6898909"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IGUALDAD</a:t>
            </a:r>
            <a:endParaRPr sz="8800" b="1" dirty="0">
              <a:solidFill>
                <a:srgbClr val="51079A"/>
              </a:solidFill>
              <a:latin typeface="+mj-lt"/>
              <a:ea typeface="Montserrat Alternates SemiBold" charset="0"/>
              <a:cs typeface="Montserrat Alternates SemiBold" charset="0"/>
            </a:endParaRPr>
          </a:p>
        </p:txBody>
      </p:sp>
      <p:sp>
        <p:nvSpPr>
          <p:cNvPr id="12" name="En lugar de copiar lo que hacen los emprendedores cuando son exitosos decidimos hacer lo que ellos hicieron cuando decidieron ser emprendedores."/>
          <p:cNvSpPr txBox="1"/>
          <p:nvPr/>
        </p:nvSpPr>
        <p:spPr>
          <a:xfrm>
            <a:off x="13763625" y="5183141"/>
            <a:ext cx="9986211" cy="68736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algn="just"/>
            <a:br>
              <a:rPr lang="es-ES" sz="4000" dirty="0">
                <a:solidFill>
                  <a:schemeClr val="tx1"/>
                </a:solidFill>
                <a:latin typeface="+mj-lt"/>
                <a:ea typeface="Montserrat Alternates SemiBold" charset="0"/>
                <a:cs typeface="Montserrat Alternates SemiBold" charset="0"/>
              </a:rPr>
            </a:br>
            <a:endParaRPr lang="es-ES" sz="4000" dirty="0">
              <a:solidFill>
                <a:schemeClr val="tx1"/>
              </a:solidFill>
              <a:latin typeface="+mj-lt"/>
              <a:ea typeface="Montserrat Alternates SemiBold" charset="0"/>
              <a:cs typeface="Montserrat Alternates SemiBold" charset="0"/>
            </a:endParaRPr>
          </a:p>
          <a:p>
            <a:pPr algn="just"/>
            <a:r>
              <a:rPr lang="es-ES" sz="4000" dirty="0">
                <a:solidFill>
                  <a:srgbClr val="51079A"/>
                </a:solidFill>
                <a:latin typeface="+mj-lt"/>
                <a:ea typeface="Montserrat Alternates SemiBold" charset="0"/>
                <a:cs typeface="Montserrat Alternates SemiBold" charset="0"/>
              </a:rPr>
              <a:t>La igualdad de género, además de ser un derecho humano fundamental, es imprescindible para lograr sociedades pacíficas, con pleno potencial humano y capaces de desarrollarse de forma sostenible. Además, está demostrado que el empoderamiento de las mujeres estimula la productividad y el crecimiento económico.</a:t>
            </a:r>
          </a:p>
        </p:txBody>
      </p:sp>
    </p:spTree>
    <p:extLst>
      <p:ext uri="{BB962C8B-B14F-4D97-AF65-F5344CB8AC3E}">
        <p14:creationId xmlns:p14="http://schemas.microsoft.com/office/powerpoint/2010/main" val="35281917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42" y="-52066"/>
            <a:ext cx="24387046" cy="13742354"/>
          </a:xfrm>
          <a:prstGeom prst="rect">
            <a:avLst/>
          </a:prstGeom>
        </p:spPr>
      </p:pic>
      <p:sp>
        <p:nvSpPr>
          <p:cNvPr id="6" name="Rectángulo 5"/>
          <p:cNvSpPr/>
          <p:nvPr/>
        </p:nvSpPr>
        <p:spPr>
          <a:xfrm>
            <a:off x="16763999" y="2019300"/>
            <a:ext cx="6090619"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7" name="En lugar de copiar lo que hacen los emprendedores cuando son exitosos decidimos hacer lo que ellos hicieron cuando decidieron ser emprendedores."/>
          <p:cNvSpPr txBox="1"/>
          <p:nvPr/>
        </p:nvSpPr>
        <p:spPr>
          <a:xfrm>
            <a:off x="13904079" y="2036070"/>
            <a:ext cx="10014918" cy="1456809"/>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n-US" sz="8800" b="1" dirty="0">
                <a:solidFill>
                  <a:srgbClr val="51079A"/>
                </a:solidFill>
                <a:latin typeface="+mj-lt"/>
                <a:ea typeface="Montserrat Alternates SemiBold" charset="0"/>
                <a:cs typeface="Montserrat Alternates SemiBold" charset="0"/>
              </a:rPr>
              <a:t>RETOS REALES</a:t>
            </a:r>
            <a:endParaRPr sz="8800" b="1" dirty="0">
              <a:solidFill>
                <a:srgbClr val="51079A"/>
              </a:solidFill>
              <a:latin typeface="+mj-lt"/>
              <a:ea typeface="Montserrat Alternates SemiBold" charset="0"/>
              <a:cs typeface="Montserrat Alternates SemiBold" charset="0"/>
            </a:endParaRPr>
          </a:p>
        </p:txBody>
      </p:sp>
      <p:sp>
        <p:nvSpPr>
          <p:cNvPr id="8" name="En lugar de copiar lo que hacen los emprendedores cuando son exitosos decidimos hacer lo que ellos hicieron cuando decidieron ser emprendedores."/>
          <p:cNvSpPr txBox="1"/>
          <p:nvPr/>
        </p:nvSpPr>
        <p:spPr>
          <a:xfrm>
            <a:off x="13340651" y="3191485"/>
            <a:ext cx="11141774" cy="111825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6600" b="1" dirty="0">
                <a:solidFill>
                  <a:srgbClr val="51079A"/>
                </a:solidFill>
                <a:latin typeface="+mj-lt"/>
                <a:ea typeface="Montserrat Alternates SemiBold" charset="0"/>
                <a:cs typeface="Montserrat Alternates SemiBold" charset="0"/>
              </a:rPr>
              <a:t>Caso Puente de Amistad</a:t>
            </a:r>
            <a:endParaRPr sz="6600" b="1" dirty="0">
              <a:solidFill>
                <a:srgbClr val="51079A"/>
              </a:solidFill>
              <a:latin typeface="+mj-lt"/>
              <a:ea typeface="Montserrat Alternates SemiBold" charset="0"/>
              <a:cs typeface="Montserrat Alternates SemiBold" charset="0"/>
            </a:endParaRPr>
          </a:p>
        </p:txBody>
      </p:sp>
      <p:sp>
        <p:nvSpPr>
          <p:cNvPr id="9" name="En lugar de copiar lo que hacen los emprendedores cuando son exitosos decidimos hacer lo que ellos hicieron cuando decidieron ser emprendedores."/>
          <p:cNvSpPr txBox="1"/>
          <p:nvPr/>
        </p:nvSpPr>
        <p:spPr>
          <a:xfrm>
            <a:off x="12043681" y="5406958"/>
            <a:ext cx="11586400" cy="87203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marL="914400" indent="-914400" algn="just">
              <a:buAutoNum type="arabicPeriod"/>
            </a:pPr>
            <a:r>
              <a:rPr lang="es-ES" sz="4000" dirty="0">
                <a:solidFill>
                  <a:srgbClr val="3A136C"/>
                </a:solidFill>
                <a:latin typeface="+mj-lt"/>
                <a:ea typeface="Montserrat Alternates SemiBold" charset="0"/>
                <a:cs typeface="Montserrat Alternates SemiBold" charset="0"/>
              </a:rPr>
              <a:t>Sensibilidad interna de igualdad de genero.</a:t>
            </a:r>
          </a:p>
          <a:p>
            <a:pPr marL="914400" indent="-914400" algn="just">
              <a:buFontTx/>
              <a:buAutoNum type="arabicPeriod"/>
            </a:pPr>
            <a:r>
              <a:rPr lang="es-ES" sz="4000" dirty="0">
                <a:solidFill>
                  <a:srgbClr val="3A136C"/>
                </a:solidFill>
                <a:ea typeface="Montserrat Alternates SemiBold" charset="0"/>
                <a:cs typeface="Montserrat Alternates SemiBold" charset="0"/>
              </a:rPr>
              <a:t>Definición de políticas y prácticas internas que fomenten la igualdad de genero</a:t>
            </a:r>
            <a:endParaRPr lang="es-ES" sz="4000" dirty="0">
              <a:solidFill>
                <a:srgbClr val="3A136C"/>
              </a:solidFill>
              <a:latin typeface="+mj-lt"/>
              <a:ea typeface="Montserrat Alternates SemiBold" charset="0"/>
              <a:cs typeface="Montserrat Alternates SemiBold" charset="0"/>
            </a:endParaRPr>
          </a:p>
          <a:p>
            <a:pPr marL="914400" indent="-914400" algn="just">
              <a:buAutoNum type="arabicPeriod"/>
            </a:pPr>
            <a:r>
              <a:rPr lang="es-ES" sz="4000" dirty="0">
                <a:solidFill>
                  <a:srgbClr val="3A136C"/>
                </a:solidFill>
                <a:latin typeface="+mj-lt"/>
                <a:ea typeface="Montserrat Alternates SemiBold" charset="0"/>
                <a:cs typeface="Montserrat Alternates SemiBold" charset="0"/>
              </a:rPr>
              <a:t>Cultura ética y valores que permita y se viva la igualdad de genero.</a:t>
            </a:r>
          </a:p>
          <a:p>
            <a:pPr marL="914400" indent="-914400" algn="just">
              <a:buAutoNum type="arabicPeriod"/>
            </a:pPr>
            <a:r>
              <a:rPr lang="es-ES" sz="4000" dirty="0">
                <a:solidFill>
                  <a:srgbClr val="3A136C"/>
                </a:solidFill>
                <a:latin typeface="+mj-lt"/>
                <a:ea typeface="Montserrat Alternates SemiBold" charset="0"/>
                <a:cs typeface="Montserrat Alternates SemiBold" charset="0"/>
              </a:rPr>
              <a:t>Participación de hombres y mujeres en la fuerza laboral</a:t>
            </a:r>
          </a:p>
          <a:p>
            <a:pPr marL="914400" indent="-914400" algn="just">
              <a:buAutoNum type="arabicPeriod"/>
            </a:pPr>
            <a:r>
              <a:rPr lang="es-ES" sz="4000" dirty="0">
                <a:solidFill>
                  <a:srgbClr val="3A136C"/>
                </a:solidFill>
                <a:latin typeface="+mj-lt"/>
                <a:ea typeface="Montserrat Alternates SemiBold" charset="0"/>
                <a:cs typeface="Montserrat Alternates SemiBold" charset="0"/>
              </a:rPr>
              <a:t>Cargos Gerenciales y Directivos equitativos </a:t>
            </a:r>
          </a:p>
          <a:p>
            <a:pPr marL="914400" indent="-914400" algn="just">
              <a:buAutoNum type="arabicPeriod"/>
            </a:pPr>
            <a:r>
              <a:rPr lang="es-ES" sz="4000" dirty="0">
                <a:solidFill>
                  <a:srgbClr val="3A136C"/>
                </a:solidFill>
                <a:latin typeface="+mj-lt"/>
                <a:ea typeface="Montserrat Alternates SemiBold" charset="0"/>
                <a:cs typeface="Montserrat Alternates SemiBold" charset="0"/>
              </a:rPr>
              <a:t>Condiciones equitativas salariales y laborales</a:t>
            </a:r>
          </a:p>
          <a:p>
            <a:pPr marL="914400" lvl="8" indent="-914400" algn="just">
              <a:buAutoNum type="arabicPeriod"/>
            </a:pPr>
            <a:endParaRPr lang="es-ES" sz="4000" dirty="0">
              <a:solidFill>
                <a:srgbClr val="3A136C"/>
              </a:solidFill>
              <a:latin typeface="+mj-lt"/>
              <a:ea typeface="Montserrat Alternates SemiBold" charset="0"/>
              <a:cs typeface="Montserrat Alternates SemiBold" charset="0"/>
            </a:endParaRPr>
          </a:p>
          <a:p>
            <a:pPr marL="914400" indent="-914400" algn="just">
              <a:buAutoNum type="arabicPeriod"/>
            </a:pPr>
            <a:endParaRPr lang="es-ES" sz="4000" dirty="0">
              <a:solidFill>
                <a:srgbClr val="3A136C"/>
              </a:solidFill>
              <a:latin typeface="+mj-lt"/>
              <a:ea typeface="Montserrat Alternates SemiBold" charset="0"/>
              <a:cs typeface="Montserrat Alternates SemiBold" charset="0"/>
            </a:endParaRPr>
          </a:p>
          <a:p>
            <a:pPr marL="914400" lvl="1" indent="-914400" algn="just">
              <a:buAutoNum type="arabicPeriod"/>
            </a:pPr>
            <a:endParaRPr lang="es-ES" sz="4000" dirty="0">
              <a:solidFill>
                <a:srgbClr val="3A136C"/>
              </a:solidFill>
              <a:latin typeface="+mj-lt"/>
              <a:ea typeface="Montserrat Alternates SemiBold" charset="0"/>
              <a:cs typeface="Montserrat Alternates SemiBold" charset="0"/>
            </a:endParaRPr>
          </a:p>
          <a:p>
            <a:pPr marL="914400" lvl="2" indent="-914400" algn="just">
              <a:buAutoNum type="arabicPeriod"/>
            </a:pPr>
            <a:endParaRPr lang="es-ES" sz="4000" dirty="0">
              <a:solidFill>
                <a:srgbClr val="3A136C"/>
              </a:solidFill>
              <a:latin typeface="+mj-lt"/>
              <a:ea typeface="Montserrat Alternates SemiBold" charset="0"/>
              <a:cs typeface="Montserrat Alternates SemiBold" charset="0"/>
            </a:endParaRPr>
          </a:p>
          <a:p>
            <a:pPr marL="914400" indent="-914400" algn="just">
              <a:buAutoNum type="arabicPeriod"/>
            </a:pPr>
            <a:endParaRPr lang="es-ES" sz="4000" dirty="0">
              <a:solidFill>
                <a:srgbClr val="3A136C"/>
              </a:solidFill>
              <a:latin typeface="+mj-lt"/>
              <a:ea typeface="Montserrat Alternates SemiBold" charset="0"/>
              <a:cs typeface="Montserrat Alternates SemiBold" charset="0"/>
            </a:endParaRPr>
          </a:p>
        </p:txBody>
      </p:sp>
    </p:spTree>
    <p:extLst>
      <p:ext uri="{BB962C8B-B14F-4D97-AF65-F5344CB8AC3E}">
        <p14:creationId xmlns:p14="http://schemas.microsoft.com/office/powerpoint/2010/main" val="12889864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99"/>
            <a:ext cx="24383999" cy="13740637"/>
          </a:xfrm>
          <a:prstGeom prst="rect">
            <a:avLst/>
          </a:prstGeom>
        </p:spPr>
      </p:pic>
      <p:sp>
        <p:nvSpPr>
          <p:cNvPr id="9" name="Rectángulo 8"/>
          <p:cNvSpPr/>
          <p:nvPr/>
        </p:nvSpPr>
        <p:spPr>
          <a:xfrm>
            <a:off x="876300" y="3695700"/>
            <a:ext cx="6515100"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11" name="En lugar de copiar lo que hacen los emprendedores cuando son exitosos decidimos hacer lo que ellos hicieron cuando decidieron ser emprendedores."/>
          <p:cNvSpPr txBox="1"/>
          <p:nvPr/>
        </p:nvSpPr>
        <p:spPr>
          <a:xfrm>
            <a:off x="609599" y="2223393"/>
            <a:ext cx="13087350" cy="305724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9600" b="1" dirty="0">
                <a:solidFill>
                  <a:srgbClr val="51079A"/>
                </a:solidFill>
                <a:latin typeface="+mj-lt"/>
                <a:ea typeface="Montserrat Alternates SemiBold" charset="0"/>
                <a:cs typeface="Montserrat Alternates SemiBold" charset="0"/>
              </a:rPr>
              <a:t>PRÁCTICAS </a:t>
            </a:r>
          </a:p>
          <a:p>
            <a:r>
              <a:rPr lang="es-ES" sz="9600" b="1" dirty="0">
                <a:solidFill>
                  <a:srgbClr val="51079A"/>
                </a:solidFill>
                <a:latin typeface="+mj-lt"/>
                <a:ea typeface="Montserrat Alternates SemiBold" charset="0"/>
                <a:cs typeface="Montserrat Alternates SemiBold" charset="0"/>
              </a:rPr>
              <a:t>CULTURALES </a:t>
            </a:r>
          </a:p>
        </p:txBody>
      </p:sp>
      <p:sp>
        <p:nvSpPr>
          <p:cNvPr id="12" name="En lugar de copiar lo que hacen los emprendedores cuando son exitosos decidimos hacer lo que ellos hicieron cuando decidieron ser emprendedores."/>
          <p:cNvSpPr txBox="1"/>
          <p:nvPr/>
        </p:nvSpPr>
        <p:spPr>
          <a:xfrm>
            <a:off x="641925" y="3630326"/>
            <a:ext cx="10891218"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endParaRPr sz="8800" b="1" dirty="0">
              <a:solidFill>
                <a:srgbClr val="51079A"/>
              </a:solidFill>
              <a:latin typeface="+mj-lt"/>
              <a:ea typeface="Montserrat Alternates SemiBold" charset="0"/>
              <a:cs typeface="Montserrat Alternates SemiBold" charset="0"/>
            </a:endParaRPr>
          </a:p>
        </p:txBody>
      </p:sp>
      <p:sp>
        <p:nvSpPr>
          <p:cNvPr id="13" name="En lugar de copiar lo que hacen los emprendedores cuando son exitosos decidimos hacer lo que ellos hicieron cuando decidieron ser emprendedores."/>
          <p:cNvSpPr txBox="1"/>
          <p:nvPr/>
        </p:nvSpPr>
        <p:spPr>
          <a:xfrm>
            <a:off x="609599" y="5742273"/>
            <a:ext cx="11582400" cy="68736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Desarrollo “Oportunidades de Crecimiento” 55% de las promociones son para mujeres</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Reclutamiento inclusivo: 50% ingresos son para mujeres</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Valores Institucionales: Evaluación anual y muchos comportamientos fomentan el respeto e igualdad de genero; políticas disciplinarias laborales por incumplimiento.</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Líderes en acción: 50% de participación para mujeres</a:t>
            </a:r>
          </a:p>
          <a:p>
            <a:pPr marL="571500" indent="-571500" algn="just">
              <a:buFont typeface="Arial" panose="020B0604020202020204" pitchFamily="34" charset="0"/>
              <a:buChar char="•"/>
            </a:pPr>
            <a:endParaRPr lang="es-ES" sz="4000" dirty="0">
              <a:solidFill>
                <a:srgbClr val="3A136C"/>
              </a:solidFill>
              <a:latin typeface="+mj-lt"/>
              <a:ea typeface="Montserrat Alternates SemiBold" charset="0"/>
              <a:cs typeface="Montserrat Alternates SemiBold" charset="0"/>
            </a:endParaRPr>
          </a:p>
        </p:txBody>
      </p:sp>
    </p:spTree>
    <p:extLst>
      <p:ext uri="{BB962C8B-B14F-4D97-AF65-F5344CB8AC3E}">
        <p14:creationId xmlns:p14="http://schemas.microsoft.com/office/powerpoint/2010/main" val="26561704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37"/>
            <a:ext cx="24383999" cy="13740637"/>
          </a:xfrm>
          <a:prstGeom prst="rect">
            <a:avLst/>
          </a:prstGeom>
        </p:spPr>
      </p:pic>
      <p:sp>
        <p:nvSpPr>
          <p:cNvPr id="9" name="Rectángulo 8"/>
          <p:cNvSpPr/>
          <p:nvPr/>
        </p:nvSpPr>
        <p:spPr>
          <a:xfrm>
            <a:off x="876300" y="3695700"/>
            <a:ext cx="6515100" cy="9906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_tradnl" sz="3000" b="0" i="0" u="none" strike="noStrike" cap="none" spc="0" normalizeH="0" baseline="0">
              <a:ln>
                <a:noFill/>
              </a:ln>
              <a:solidFill>
                <a:srgbClr val="000000"/>
              </a:solidFill>
              <a:effectLst/>
              <a:uFillTx/>
              <a:latin typeface="+mn-lt"/>
              <a:ea typeface="+mn-ea"/>
              <a:cs typeface="+mn-cs"/>
              <a:sym typeface="Helvetica"/>
            </a:endParaRPr>
          </a:p>
        </p:txBody>
      </p:sp>
      <p:sp>
        <p:nvSpPr>
          <p:cNvPr id="13" name="En lugar de copiar lo que hacen los emprendedores cuando son exitosos decidimos hacer lo que ellos hicieron cuando decidieron ser emprendedores."/>
          <p:cNvSpPr txBox="1"/>
          <p:nvPr/>
        </p:nvSpPr>
        <p:spPr>
          <a:xfrm>
            <a:off x="296334" y="4862554"/>
            <a:ext cx="11582400" cy="87203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Canales de comunicación global: todos pueden exponer sus inquietudes y denuncias.</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Programa de Beneficios: Además de las que indica la ley, pagamos 50% de sus incentivos en maternidad; seguro médico incluido maternidad y cuidad del recién nacido etc.</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Días institucionales: además de las vacaciones 3 días adicionales para atender asuntos familiares/personales.</a:t>
            </a:r>
          </a:p>
          <a:p>
            <a:pPr marL="571500" indent="-571500" algn="just">
              <a:buFont typeface="Arial" panose="020B0604020202020204" pitchFamily="34" charset="0"/>
              <a:buChar char="•"/>
            </a:pPr>
            <a:r>
              <a:rPr lang="es-ES" sz="4000" dirty="0">
                <a:solidFill>
                  <a:srgbClr val="3A136C"/>
                </a:solidFill>
                <a:latin typeface="+mj-lt"/>
                <a:ea typeface="Montserrat Alternates SemiBold" charset="0"/>
                <a:cs typeface="Montserrat Alternates SemiBold" charset="0"/>
              </a:rPr>
              <a:t>Actividades de bienestar y convivencia en equipo: Eventos día de la mujer; programa anual del cuidad de la salud; balance de vida laboral-familiar.</a:t>
            </a:r>
          </a:p>
          <a:p>
            <a:pPr marL="571500" indent="-571500" algn="just">
              <a:buFont typeface="Arial" panose="020B0604020202020204" pitchFamily="34" charset="0"/>
              <a:buChar char="•"/>
            </a:pPr>
            <a:endParaRPr lang="es-ES" sz="4000" dirty="0">
              <a:solidFill>
                <a:srgbClr val="3A136C"/>
              </a:solidFill>
              <a:latin typeface="+mj-lt"/>
              <a:ea typeface="Montserrat Alternates SemiBold" charset="0"/>
              <a:cs typeface="Montserrat Alternates SemiBold" charset="0"/>
            </a:endParaRPr>
          </a:p>
        </p:txBody>
      </p:sp>
      <p:sp>
        <p:nvSpPr>
          <p:cNvPr id="14" name="En lugar de copiar lo que hacen los emprendedores cuando son exitosos decidimos hacer lo que ellos hicieron cuando decidieron ser emprendedores.">
            <a:extLst>
              <a:ext uri="{FF2B5EF4-FFF2-40B4-BE49-F238E27FC236}">
                <a16:creationId xmlns:a16="http://schemas.microsoft.com/office/drawing/2014/main" id="{A28A7E32-4853-F149-8C66-31612B49DC21}"/>
              </a:ext>
            </a:extLst>
          </p:cNvPr>
          <p:cNvSpPr txBox="1"/>
          <p:nvPr/>
        </p:nvSpPr>
        <p:spPr>
          <a:xfrm>
            <a:off x="553509" y="1665724"/>
            <a:ext cx="13087350" cy="28110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a:solidFill>
                  <a:srgbClr val="FFFFFF"/>
                </a:solidFill>
                <a:latin typeface="Share-Regular"/>
                <a:ea typeface="Share-Regular"/>
                <a:cs typeface="Share-Regular"/>
                <a:sym typeface="Share-Regular"/>
              </a:defRPr>
            </a:lvl1pPr>
          </a:lstStyle>
          <a:p>
            <a:r>
              <a:rPr lang="es-ES" sz="8800" b="1" dirty="0">
                <a:solidFill>
                  <a:srgbClr val="51079A"/>
                </a:solidFill>
                <a:latin typeface="+mj-lt"/>
                <a:ea typeface="Montserrat Alternates SemiBold" charset="0"/>
                <a:cs typeface="Montserrat Alternates SemiBold" charset="0"/>
              </a:rPr>
              <a:t>PRÁCTICAS </a:t>
            </a:r>
          </a:p>
          <a:p>
            <a:r>
              <a:rPr lang="es-ES" sz="8800" b="1" dirty="0">
                <a:solidFill>
                  <a:srgbClr val="51079A"/>
                </a:solidFill>
                <a:latin typeface="+mj-lt"/>
                <a:ea typeface="Montserrat Alternates SemiBold" charset="0"/>
                <a:cs typeface="Montserrat Alternates SemiBold" charset="0"/>
              </a:rPr>
              <a:t>CULTURALES </a:t>
            </a:r>
          </a:p>
        </p:txBody>
      </p:sp>
    </p:spTree>
    <p:extLst>
      <p:ext uri="{BB962C8B-B14F-4D97-AF65-F5344CB8AC3E}">
        <p14:creationId xmlns:p14="http://schemas.microsoft.com/office/powerpoint/2010/main" val="9338924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3202</TotalTime>
  <Words>778</Words>
  <Application>Microsoft Office PowerPoint</Application>
  <PresentationFormat>Custom</PresentationFormat>
  <Paragraphs>49</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Century Gothic</vt:lpstr>
      <vt:lpstr>Helvetica</vt:lpstr>
      <vt:lpstr>Helvetica Neue</vt:lpstr>
      <vt:lpstr>Helvetica Neue Light</vt:lpstr>
      <vt:lpstr>Helvetica Neue Medium</vt:lpstr>
      <vt:lpstr>Share-Regular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"Nohelia Guarchaj" &lt;nguarchaj@friendshipbridge.org&gt;</dc:creator>
  <cp:lastModifiedBy>Cara Forster</cp:lastModifiedBy>
  <cp:revision>98</cp:revision>
  <cp:lastPrinted>2020-02-17T22:19:45Z</cp:lastPrinted>
  <dcterms:modified xsi:type="dcterms:W3CDTF">2022-10-26T20:39:05Z</dcterms:modified>
</cp:coreProperties>
</file>